
<file path=[Content_Types].xml><?xml version="1.0" encoding="utf-8"?>
<Types xmlns="http://schemas.openxmlformats.org/package/2006/content-types">
  <Default Extension="png" ContentType="image/png"/>
  <Default Extension="tmp" ContentType="image/png"/>
  <Default Extension="jpeg" ContentType="image/jpe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2"/>
  </p:notesMasterIdLst>
  <p:sldIdLst>
    <p:sldId id="256" r:id="rId2"/>
    <p:sldId id="258" r:id="rId3"/>
    <p:sldId id="259" r:id="rId4"/>
    <p:sldId id="260" r:id="rId5"/>
    <p:sldId id="257" r:id="rId6"/>
    <p:sldId id="261" r:id="rId7"/>
    <p:sldId id="262" r:id="rId8"/>
    <p:sldId id="264" r:id="rId9"/>
    <p:sldId id="266" r:id="rId10"/>
    <p:sldId id="265" r:id="rId11"/>
    <p:sldId id="271" r:id="rId12"/>
    <p:sldId id="269" r:id="rId13"/>
    <p:sldId id="270"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638" autoAdjust="0"/>
  </p:normalViewPr>
  <p:slideViewPr>
    <p:cSldViewPr>
      <p:cViewPr>
        <p:scale>
          <a:sx n="100" d="100"/>
          <a:sy n="100" d="100"/>
        </p:scale>
        <p:origin x="-1356"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44FE39-0B06-42BD-8688-C4ECC3CBD9B4}" type="doc">
      <dgm:prSet loTypeId="urn:microsoft.com/office/officeart/2009/3/layout/SubStepProcess" loCatId="process" qsTypeId="urn:microsoft.com/office/officeart/2005/8/quickstyle/3d3" qsCatId="3D" csTypeId="urn:microsoft.com/office/officeart/2005/8/colors/accent0_1" csCatId="mainScheme" phldr="1"/>
      <dgm:spPr/>
      <dgm:t>
        <a:bodyPr/>
        <a:lstStyle/>
        <a:p>
          <a:endParaRPr lang="es-ES"/>
        </a:p>
      </dgm:t>
    </dgm:pt>
    <dgm:pt modelId="{BCBB9953-7BA9-4081-A629-071B63E927D1}">
      <dgm:prSet phldrT="[Texto]" custT="1"/>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s-ES" sz="9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&lt;&lt;Process&gt;&gt;</a:t>
          </a:r>
          <a:br>
            <a:rPr lang="es-ES" sz="9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br>
          <a:r>
            <a:rPr lang="es-ES" sz="9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Integrated External Gadget</a:t>
          </a:r>
        </a:p>
      </dgm:t>
    </dgm:pt>
    <dgm:pt modelId="{5028F60C-F5FF-4D32-B5EC-553DA63C57EA}" type="parTrans" cxnId="{21A0FA41-0B44-4086-B176-6B4F6F7BA383}">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endParaRPr>
        </a:p>
      </dgm:t>
    </dgm:pt>
    <dgm:pt modelId="{9DD9EE6E-283B-4E8D-BC17-5E5FE06BE680}" type="sibTrans" cxnId="{21A0FA41-0B44-4086-B176-6B4F6F7BA383}">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endParaRPr>
        </a:p>
      </dgm:t>
    </dgm:pt>
    <dgm:pt modelId="{32384D7E-CA17-4B8A-B4D5-0402F4939724}">
      <dgm:prSet phldrT="[Texto]"/>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&lt;&lt;task&gt;&gt;</a:t>
          </a:r>
          <a:br>
            <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br>
          <a:r>
            <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 previous steps</a:t>
          </a:r>
        </a:p>
      </dgm:t>
    </dgm:pt>
    <dgm:pt modelId="{BC7596F3-7DF3-4891-ABED-2743BF24AB9F}" type="parTrans" cxnId="{46D7E5AB-11F6-4D95-B39B-07DC209E5B45}">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endParaRPr>
        </a:p>
      </dgm:t>
    </dgm:pt>
    <dgm:pt modelId="{73DD8F49-E684-4EF5-BC93-DE893CA100FE}" type="sibTrans" cxnId="{46D7E5AB-11F6-4D95-B39B-07DC209E5B45}">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endParaRPr>
        </a:p>
      </dgm:t>
    </dgm:pt>
    <dgm:pt modelId="{F9B1C5C3-21A1-4E66-8295-8770F2C057EA}">
      <dgm:prSet phldrT="[Texto]"/>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s-ES"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&lt;&lt;</a:t>
          </a:r>
          <a:r>
            <a:rPr lang="es-ES" b="1" cap="none" spc="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task</a:t>
          </a:r>
          <a:r>
            <a:rPr lang="es-ES"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&gt;&gt;</a:t>
          </a:r>
          <a:br>
            <a:rPr lang="es-ES"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br>
          <a:r>
            <a:rPr lang="es-ES" b="1" cap="none" spc="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external</a:t>
          </a:r>
          <a:r>
            <a:rPr lang="es-ES"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 </a:t>
          </a:r>
          <a:r>
            <a:rPr lang="es-ES" b="1" cap="none" spc="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gadget</a:t>
          </a:r>
          <a:r>
            <a:rPr lang="es-ES"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 </a:t>
          </a:r>
          <a:r>
            <a:rPr lang="es-ES" b="1" cap="none" spc="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execution</a:t>
          </a:r>
          <a:endParaRPr lang="es-ES"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endParaRPr>
        </a:p>
      </dgm:t>
    </dgm:pt>
    <dgm:pt modelId="{C40397CF-BC72-43A7-AD4A-40A4AC63DCC5}" type="parTrans" cxnId="{4C839A8B-CDFD-436A-A32B-24F168EF987F}">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endParaRPr>
        </a:p>
      </dgm:t>
    </dgm:pt>
    <dgm:pt modelId="{AC095C0D-0852-4B63-8484-8BB78CCD1DE8}" type="sibTrans" cxnId="{4C839A8B-CDFD-436A-A32B-24F168EF987F}">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endParaRPr>
        </a:p>
      </dgm:t>
    </dgm:pt>
    <dgm:pt modelId="{D79D1EBF-EB95-442E-B745-75FCDEFAA05C}">
      <dgm:prSet phldrT="[Texto]"/>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&lt;&lt;task&gt;&gt;</a:t>
          </a:r>
          <a:br>
            <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br>
          <a:r>
            <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 proccess results</a:t>
          </a:r>
        </a:p>
      </dgm:t>
    </dgm:pt>
    <dgm:pt modelId="{FE91E7A8-E4A0-42EC-8176-AA2881D9B250}" type="parTrans" cxnId="{2194CF8A-45CC-4E5B-812C-214B865B6BE5}">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endParaRPr>
        </a:p>
      </dgm:t>
    </dgm:pt>
    <dgm:pt modelId="{F268BC94-7536-4D8F-B11E-35384D998742}" type="sibTrans" cxnId="{2194CF8A-45CC-4E5B-812C-214B865B6BE5}">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endParaRPr>
        </a:p>
      </dgm:t>
    </dgm:pt>
    <dgm:pt modelId="{3ABC61F8-358B-4AD3-9DB8-C141386E2AAC}">
      <dgm:prSet phldrT="[Texto]"/>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&lt;task&gt;&gt;</a:t>
          </a:r>
          <a:br>
            <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br>
          <a:r>
            <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next steps ...</a:t>
          </a:r>
        </a:p>
      </dgm:t>
    </dgm:pt>
    <dgm:pt modelId="{159D996C-B681-4A6B-84D4-DE0B0EA78CCC}" type="parTrans" cxnId="{0135AA38-23CB-4D14-B56F-317B4D48E935}">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endParaRPr>
        </a:p>
      </dgm:t>
    </dgm:pt>
    <dgm:pt modelId="{DE8430D7-E342-4959-A984-46ADF97946C0}" type="sibTrans" cxnId="{0135AA38-23CB-4D14-B56F-317B4D48E935}">
      <dgm:prSet/>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s-ES"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endParaRPr>
        </a:p>
      </dgm:t>
    </dgm:pt>
    <dgm:pt modelId="{2B049158-BB44-49BB-96AE-C37E3A029499}" type="pres">
      <dgm:prSet presAssocID="{BB44FE39-0B06-42BD-8688-C4ECC3CBD9B4}" presName="Name0" presStyleCnt="0">
        <dgm:presLayoutVars>
          <dgm:chMax val="7"/>
          <dgm:dir/>
          <dgm:animOne val="branch"/>
        </dgm:presLayoutVars>
      </dgm:prSet>
      <dgm:spPr/>
      <dgm:t>
        <a:bodyPr/>
        <a:lstStyle/>
        <a:p>
          <a:endParaRPr lang="es-ES"/>
        </a:p>
      </dgm:t>
    </dgm:pt>
    <dgm:pt modelId="{3ADE8C33-DE33-4B4D-A92B-32CA74C147DB}" type="pres">
      <dgm:prSet presAssocID="{BCBB9953-7BA9-4081-A629-071B63E927D1}" presName="parTx1" presStyleLbl="node1" presStyleIdx="0" presStyleCnt="1" custScaleX="56346" custScaleY="25730"/>
      <dgm:spPr/>
      <dgm:t>
        <a:bodyPr/>
        <a:lstStyle/>
        <a:p>
          <a:endParaRPr lang="es-ES"/>
        </a:p>
      </dgm:t>
    </dgm:pt>
    <dgm:pt modelId="{02ADEC75-5DBA-4B47-B397-F163282EFF0F}" type="pres">
      <dgm:prSet presAssocID="{BCBB9953-7BA9-4081-A629-071B63E927D1}" presName="spPre1" presStyleCnt="0"/>
      <dgm:spPr/>
      <dgm:t>
        <a:bodyPr/>
        <a:lstStyle/>
        <a:p>
          <a:endParaRPr lang="es-ES"/>
        </a:p>
      </dgm:t>
    </dgm:pt>
    <dgm:pt modelId="{71E04B82-C26D-440B-A097-3E0D77CD7545}" type="pres">
      <dgm:prSet presAssocID="{BCBB9953-7BA9-4081-A629-071B63E927D1}" presName="chLin1" presStyleCnt="0"/>
      <dgm:spPr/>
      <dgm:t>
        <a:bodyPr/>
        <a:lstStyle/>
        <a:p>
          <a:endParaRPr lang="es-ES"/>
        </a:p>
      </dgm:t>
    </dgm:pt>
    <dgm:pt modelId="{B5F88FC4-DC1A-415B-A998-9391F8038E61}" type="pres">
      <dgm:prSet presAssocID="{BC7596F3-7DF3-4891-ABED-2743BF24AB9F}" presName="Name11" presStyleLbl="parChTrans1D1" presStyleIdx="0" presStyleCnt="8"/>
      <dgm:spPr/>
      <dgm:t>
        <a:bodyPr/>
        <a:lstStyle/>
        <a:p>
          <a:endParaRPr lang="es-ES"/>
        </a:p>
      </dgm:t>
    </dgm:pt>
    <dgm:pt modelId="{1E50C17F-5BB7-4DD6-B974-C0FAA7C0A874}" type="pres">
      <dgm:prSet presAssocID="{32384D7E-CA17-4B8A-B4D5-0402F4939724}" presName="txAndLines1" presStyleCnt="0"/>
      <dgm:spPr/>
      <dgm:t>
        <a:bodyPr/>
        <a:lstStyle/>
        <a:p>
          <a:endParaRPr lang="es-ES"/>
        </a:p>
      </dgm:t>
    </dgm:pt>
    <dgm:pt modelId="{EED6E665-AE88-4BD2-BFA0-FE4993B9551A}" type="pres">
      <dgm:prSet presAssocID="{32384D7E-CA17-4B8A-B4D5-0402F4939724}" presName="anchor1" presStyleCnt="0"/>
      <dgm:spPr/>
      <dgm:t>
        <a:bodyPr/>
        <a:lstStyle/>
        <a:p>
          <a:endParaRPr lang="es-ES"/>
        </a:p>
      </dgm:t>
    </dgm:pt>
    <dgm:pt modelId="{4BA0311B-AAF7-43D8-8064-6F26FE7E485F}" type="pres">
      <dgm:prSet presAssocID="{32384D7E-CA17-4B8A-B4D5-0402F4939724}" presName="backup1" presStyleCnt="0"/>
      <dgm:spPr/>
      <dgm:t>
        <a:bodyPr/>
        <a:lstStyle/>
        <a:p>
          <a:endParaRPr lang="es-ES"/>
        </a:p>
      </dgm:t>
    </dgm:pt>
    <dgm:pt modelId="{74BAF524-F7D3-415D-A1FC-8A0F204A757A}" type="pres">
      <dgm:prSet presAssocID="{32384D7E-CA17-4B8A-B4D5-0402F4939724}" presName="preLine1" presStyleLbl="parChTrans1D1" presStyleIdx="1" presStyleCnt="8"/>
      <dgm:spPr/>
      <dgm:t>
        <a:bodyPr/>
        <a:lstStyle/>
        <a:p>
          <a:endParaRPr lang="es-ES"/>
        </a:p>
      </dgm:t>
    </dgm:pt>
    <dgm:pt modelId="{A6A94A4D-A029-41A7-BD5E-284D44C491D1}" type="pres">
      <dgm:prSet presAssocID="{32384D7E-CA17-4B8A-B4D5-0402F4939724}" presName="desTx1" presStyleLbl="revTx" presStyleIdx="0" presStyleCnt="0">
        <dgm:presLayoutVars>
          <dgm:bulletEnabled val="1"/>
        </dgm:presLayoutVars>
      </dgm:prSet>
      <dgm:spPr/>
      <dgm:t>
        <a:bodyPr/>
        <a:lstStyle/>
        <a:p>
          <a:endParaRPr lang="es-ES"/>
        </a:p>
      </dgm:t>
    </dgm:pt>
    <dgm:pt modelId="{A3A80130-C960-4A64-9865-28697345D162}" type="pres">
      <dgm:prSet presAssocID="{C40397CF-BC72-43A7-AD4A-40A4AC63DCC5}" presName="Name11" presStyleLbl="parChTrans1D1" presStyleIdx="2" presStyleCnt="8"/>
      <dgm:spPr/>
      <dgm:t>
        <a:bodyPr/>
        <a:lstStyle/>
        <a:p>
          <a:endParaRPr lang="es-ES"/>
        </a:p>
      </dgm:t>
    </dgm:pt>
    <dgm:pt modelId="{057D686C-3ADE-4166-BB38-396013D4B89A}" type="pres">
      <dgm:prSet presAssocID="{F9B1C5C3-21A1-4E66-8295-8770F2C057EA}" presName="txAndLines1" presStyleCnt="0"/>
      <dgm:spPr/>
      <dgm:t>
        <a:bodyPr/>
        <a:lstStyle/>
        <a:p>
          <a:endParaRPr lang="es-ES"/>
        </a:p>
      </dgm:t>
    </dgm:pt>
    <dgm:pt modelId="{A2A95D28-3C6A-487B-AF51-F1C7DF5A4B08}" type="pres">
      <dgm:prSet presAssocID="{F9B1C5C3-21A1-4E66-8295-8770F2C057EA}" presName="anchor1" presStyleCnt="0"/>
      <dgm:spPr/>
      <dgm:t>
        <a:bodyPr/>
        <a:lstStyle/>
        <a:p>
          <a:endParaRPr lang="es-ES"/>
        </a:p>
      </dgm:t>
    </dgm:pt>
    <dgm:pt modelId="{75306F96-A506-442C-8958-D60607E15E1D}" type="pres">
      <dgm:prSet presAssocID="{F9B1C5C3-21A1-4E66-8295-8770F2C057EA}" presName="backup1" presStyleCnt="0"/>
      <dgm:spPr/>
      <dgm:t>
        <a:bodyPr/>
        <a:lstStyle/>
        <a:p>
          <a:endParaRPr lang="es-ES"/>
        </a:p>
      </dgm:t>
    </dgm:pt>
    <dgm:pt modelId="{12683F60-325A-4B9B-BC0B-BBFE599626DB}" type="pres">
      <dgm:prSet presAssocID="{F9B1C5C3-21A1-4E66-8295-8770F2C057EA}" presName="preLine1" presStyleLbl="parChTrans1D1" presStyleIdx="3" presStyleCnt="8"/>
      <dgm:spPr/>
      <dgm:t>
        <a:bodyPr/>
        <a:lstStyle/>
        <a:p>
          <a:endParaRPr lang="es-ES"/>
        </a:p>
      </dgm:t>
    </dgm:pt>
    <dgm:pt modelId="{C61C7BE6-F8E4-4004-B02B-F6D4A283D629}" type="pres">
      <dgm:prSet presAssocID="{F9B1C5C3-21A1-4E66-8295-8770F2C057EA}" presName="desTx1" presStyleLbl="revTx" presStyleIdx="0" presStyleCnt="0">
        <dgm:presLayoutVars>
          <dgm:bulletEnabled val="1"/>
        </dgm:presLayoutVars>
      </dgm:prSet>
      <dgm:spPr/>
      <dgm:t>
        <a:bodyPr/>
        <a:lstStyle/>
        <a:p>
          <a:endParaRPr lang="es-ES"/>
        </a:p>
      </dgm:t>
    </dgm:pt>
    <dgm:pt modelId="{E46A70A8-0D18-4771-830C-5992C1A42A5C}" type="pres">
      <dgm:prSet presAssocID="{FE91E7A8-E4A0-42EC-8176-AA2881D9B250}" presName="Name11" presStyleLbl="parChTrans1D1" presStyleIdx="4" presStyleCnt="8"/>
      <dgm:spPr/>
      <dgm:t>
        <a:bodyPr/>
        <a:lstStyle/>
        <a:p>
          <a:endParaRPr lang="es-ES"/>
        </a:p>
      </dgm:t>
    </dgm:pt>
    <dgm:pt modelId="{7DAF7308-DCB3-44CB-9445-533DA1C1B07A}" type="pres">
      <dgm:prSet presAssocID="{D79D1EBF-EB95-442E-B745-75FCDEFAA05C}" presName="txAndLines1" presStyleCnt="0"/>
      <dgm:spPr/>
      <dgm:t>
        <a:bodyPr/>
        <a:lstStyle/>
        <a:p>
          <a:endParaRPr lang="es-ES"/>
        </a:p>
      </dgm:t>
    </dgm:pt>
    <dgm:pt modelId="{E3B2BB40-C597-4C25-A722-B377BCD6C3C9}" type="pres">
      <dgm:prSet presAssocID="{D79D1EBF-EB95-442E-B745-75FCDEFAA05C}" presName="anchor1" presStyleCnt="0"/>
      <dgm:spPr/>
      <dgm:t>
        <a:bodyPr/>
        <a:lstStyle/>
        <a:p>
          <a:endParaRPr lang="es-ES"/>
        </a:p>
      </dgm:t>
    </dgm:pt>
    <dgm:pt modelId="{04C3AC7C-0E6B-4EC3-91D6-6BE550C2CCF1}" type="pres">
      <dgm:prSet presAssocID="{D79D1EBF-EB95-442E-B745-75FCDEFAA05C}" presName="backup1" presStyleCnt="0"/>
      <dgm:spPr/>
      <dgm:t>
        <a:bodyPr/>
        <a:lstStyle/>
        <a:p>
          <a:endParaRPr lang="es-ES"/>
        </a:p>
      </dgm:t>
    </dgm:pt>
    <dgm:pt modelId="{814A0210-BC68-41C7-9330-FC25D00C4444}" type="pres">
      <dgm:prSet presAssocID="{D79D1EBF-EB95-442E-B745-75FCDEFAA05C}" presName="preLine1" presStyleLbl="parChTrans1D1" presStyleIdx="5" presStyleCnt="8"/>
      <dgm:spPr/>
      <dgm:t>
        <a:bodyPr/>
        <a:lstStyle/>
        <a:p>
          <a:endParaRPr lang="es-ES"/>
        </a:p>
      </dgm:t>
    </dgm:pt>
    <dgm:pt modelId="{344043CE-1405-44D2-A45F-08DFA161CBF9}" type="pres">
      <dgm:prSet presAssocID="{D79D1EBF-EB95-442E-B745-75FCDEFAA05C}" presName="desTx1" presStyleLbl="revTx" presStyleIdx="0" presStyleCnt="0">
        <dgm:presLayoutVars>
          <dgm:bulletEnabled val="1"/>
        </dgm:presLayoutVars>
      </dgm:prSet>
      <dgm:spPr/>
      <dgm:t>
        <a:bodyPr/>
        <a:lstStyle/>
        <a:p>
          <a:endParaRPr lang="es-ES"/>
        </a:p>
      </dgm:t>
    </dgm:pt>
    <dgm:pt modelId="{4A2DA130-8561-4C5D-86CB-CFF39F76EADB}" type="pres">
      <dgm:prSet presAssocID="{159D996C-B681-4A6B-84D4-DE0B0EA78CCC}" presName="Name11" presStyleLbl="parChTrans1D1" presStyleIdx="6" presStyleCnt="8"/>
      <dgm:spPr/>
      <dgm:t>
        <a:bodyPr/>
        <a:lstStyle/>
        <a:p>
          <a:endParaRPr lang="es-ES"/>
        </a:p>
      </dgm:t>
    </dgm:pt>
    <dgm:pt modelId="{9E6C0DC8-1DCE-4C05-BA3A-0F9333494B5F}" type="pres">
      <dgm:prSet presAssocID="{3ABC61F8-358B-4AD3-9DB8-C141386E2AAC}" presName="txAndLines1" presStyleCnt="0"/>
      <dgm:spPr/>
      <dgm:t>
        <a:bodyPr/>
        <a:lstStyle/>
        <a:p>
          <a:endParaRPr lang="es-ES"/>
        </a:p>
      </dgm:t>
    </dgm:pt>
    <dgm:pt modelId="{E25276E8-BBB2-4323-8879-30882FEA150E}" type="pres">
      <dgm:prSet presAssocID="{3ABC61F8-358B-4AD3-9DB8-C141386E2AAC}" presName="anchor1" presStyleCnt="0"/>
      <dgm:spPr/>
      <dgm:t>
        <a:bodyPr/>
        <a:lstStyle/>
        <a:p>
          <a:endParaRPr lang="es-ES"/>
        </a:p>
      </dgm:t>
    </dgm:pt>
    <dgm:pt modelId="{DB2378E5-BDF0-41B6-9D4D-643463CCA7D9}" type="pres">
      <dgm:prSet presAssocID="{3ABC61F8-358B-4AD3-9DB8-C141386E2AAC}" presName="backup1" presStyleCnt="0"/>
      <dgm:spPr/>
      <dgm:t>
        <a:bodyPr/>
        <a:lstStyle/>
        <a:p>
          <a:endParaRPr lang="es-ES"/>
        </a:p>
      </dgm:t>
    </dgm:pt>
    <dgm:pt modelId="{AA375A4A-3DB1-4841-AA7E-5D7678C6379C}" type="pres">
      <dgm:prSet presAssocID="{3ABC61F8-358B-4AD3-9DB8-C141386E2AAC}" presName="preLine1" presStyleLbl="parChTrans1D1" presStyleIdx="7" presStyleCnt="8"/>
      <dgm:spPr/>
      <dgm:t>
        <a:bodyPr/>
        <a:lstStyle/>
        <a:p>
          <a:endParaRPr lang="es-ES"/>
        </a:p>
      </dgm:t>
    </dgm:pt>
    <dgm:pt modelId="{6094AD29-BBE3-4E60-AC80-7B604667503D}" type="pres">
      <dgm:prSet presAssocID="{3ABC61F8-358B-4AD3-9DB8-C141386E2AAC}" presName="desTx1" presStyleLbl="revTx" presStyleIdx="0" presStyleCnt="0">
        <dgm:presLayoutVars>
          <dgm:bulletEnabled val="1"/>
        </dgm:presLayoutVars>
      </dgm:prSet>
      <dgm:spPr/>
      <dgm:t>
        <a:bodyPr/>
        <a:lstStyle/>
        <a:p>
          <a:endParaRPr lang="es-ES"/>
        </a:p>
      </dgm:t>
    </dgm:pt>
  </dgm:ptLst>
  <dgm:cxnLst>
    <dgm:cxn modelId="{466B8F22-08E3-4DD8-BAD8-9EBAE649CFBF}" type="presOf" srcId="{32384D7E-CA17-4B8A-B4D5-0402F4939724}" destId="{A6A94A4D-A029-41A7-BD5E-284D44C491D1}" srcOrd="0" destOrd="0" presId="urn:microsoft.com/office/officeart/2009/3/layout/SubStepProcess"/>
    <dgm:cxn modelId="{4C839A8B-CDFD-436A-A32B-24F168EF987F}" srcId="{BCBB9953-7BA9-4081-A629-071B63E927D1}" destId="{F9B1C5C3-21A1-4E66-8295-8770F2C057EA}" srcOrd="1" destOrd="0" parTransId="{C40397CF-BC72-43A7-AD4A-40A4AC63DCC5}" sibTransId="{AC095C0D-0852-4B63-8484-8BB78CCD1DE8}"/>
    <dgm:cxn modelId="{0135AA38-23CB-4D14-B56F-317B4D48E935}" srcId="{BCBB9953-7BA9-4081-A629-071B63E927D1}" destId="{3ABC61F8-358B-4AD3-9DB8-C141386E2AAC}" srcOrd="3" destOrd="0" parTransId="{159D996C-B681-4A6B-84D4-DE0B0EA78CCC}" sibTransId="{DE8430D7-E342-4959-A984-46ADF97946C0}"/>
    <dgm:cxn modelId="{2194CF8A-45CC-4E5B-812C-214B865B6BE5}" srcId="{BCBB9953-7BA9-4081-A629-071B63E927D1}" destId="{D79D1EBF-EB95-442E-B745-75FCDEFAA05C}" srcOrd="2" destOrd="0" parTransId="{FE91E7A8-E4A0-42EC-8176-AA2881D9B250}" sibTransId="{F268BC94-7536-4D8F-B11E-35384D998742}"/>
    <dgm:cxn modelId="{46D7E5AB-11F6-4D95-B39B-07DC209E5B45}" srcId="{BCBB9953-7BA9-4081-A629-071B63E927D1}" destId="{32384D7E-CA17-4B8A-B4D5-0402F4939724}" srcOrd="0" destOrd="0" parTransId="{BC7596F3-7DF3-4891-ABED-2743BF24AB9F}" sibTransId="{73DD8F49-E684-4EF5-BC93-DE893CA100FE}"/>
    <dgm:cxn modelId="{AA4E2944-8DF3-4405-A7EA-2048F58D843B}" type="presOf" srcId="{F9B1C5C3-21A1-4E66-8295-8770F2C057EA}" destId="{C61C7BE6-F8E4-4004-B02B-F6D4A283D629}" srcOrd="0" destOrd="0" presId="urn:microsoft.com/office/officeart/2009/3/layout/SubStepProcess"/>
    <dgm:cxn modelId="{02CBC6DD-DCFD-4414-811F-B18A5A1F29A2}" type="presOf" srcId="{BB44FE39-0B06-42BD-8688-C4ECC3CBD9B4}" destId="{2B049158-BB44-49BB-96AE-C37E3A029499}" srcOrd="0" destOrd="0" presId="urn:microsoft.com/office/officeart/2009/3/layout/SubStepProcess"/>
    <dgm:cxn modelId="{EACC1A34-7020-47C0-9D37-45B3DCA12FB8}" type="presOf" srcId="{3ABC61F8-358B-4AD3-9DB8-C141386E2AAC}" destId="{6094AD29-BBE3-4E60-AC80-7B604667503D}" srcOrd="0" destOrd="0" presId="urn:microsoft.com/office/officeart/2009/3/layout/SubStepProcess"/>
    <dgm:cxn modelId="{21A0FA41-0B44-4086-B176-6B4F6F7BA383}" srcId="{BB44FE39-0B06-42BD-8688-C4ECC3CBD9B4}" destId="{BCBB9953-7BA9-4081-A629-071B63E927D1}" srcOrd="0" destOrd="0" parTransId="{5028F60C-F5FF-4D32-B5EC-553DA63C57EA}" sibTransId="{9DD9EE6E-283B-4E8D-BC17-5E5FE06BE680}"/>
    <dgm:cxn modelId="{D75D2DE6-A83D-4754-8D96-76374F92250D}" type="presOf" srcId="{BCBB9953-7BA9-4081-A629-071B63E927D1}" destId="{3ADE8C33-DE33-4B4D-A92B-32CA74C147DB}" srcOrd="0" destOrd="0" presId="urn:microsoft.com/office/officeart/2009/3/layout/SubStepProcess"/>
    <dgm:cxn modelId="{0D4D1CEC-E849-4566-9377-EEE36D616F70}" type="presOf" srcId="{D79D1EBF-EB95-442E-B745-75FCDEFAA05C}" destId="{344043CE-1405-44D2-A45F-08DFA161CBF9}" srcOrd="0" destOrd="0" presId="urn:microsoft.com/office/officeart/2009/3/layout/SubStepProcess"/>
    <dgm:cxn modelId="{295F8C77-EF10-4187-8B45-24525EEA3C37}" type="presParOf" srcId="{2B049158-BB44-49BB-96AE-C37E3A029499}" destId="{3ADE8C33-DE33-4B4D-A92B-32CA74C147DB}" srcOrd="0" destOrd="0" presId="urn:microsoft.com/office/officeart/2009/3/layout/SubStepProcess"/>
    <dgm:cxn modelId="{6DDF5D58-534E-4A09-AE3B-C304C607770C}" type="presParOf" srcId="{2B049158-BB44-49BB-96AE-C37E3A029499}" destId="{02ADEC75-5DBA-4B47-B397-F163282EFF0F}" srcOrd="1" destOrd="0" presId="urn:microsoft.com/office/officeart/2009/3/layout/SubStepProcess"/>
    <dgm:cxn modelId="{718630CA-2C3E-4F5B-AE12-8FA8C5702CC7}" type="presParOf" srcId="{2B049158-BB44-49BB-96AE-C37E3A029499}" destId="{71E04B82-C26D-440B-A097-3E0D77CD7545}" srcOrd="2" destOrd="0" presId="urn:microsoft.com/office/officeart/2009/3/layout/SubStepProcess"/>
    <dgm:cxn modelId="{86BBA241-E93C-4727-AFFD-F3CBB88779E7}" type="presParOf" srcId="{71E04B82-C26D-440B-A097-3E0D77CD7545}" destId="{B5F88FC4-DC1A-415B-A998-9391F8038E61}" srcOrd="0" destOrd="0" presId="urn:microsoft.com/office/officeart/2009/3/layout/SubStepProcess"/>
    <dgm:cxn modelId="{E9C22C89-A852-4C1C-A60B-1453AFDB651D}" type="presParOf" srcId="{71E04B82-C26D-440B-A097-3E0D77CD7545}" destId="{1E50C17F-5BB7-4DD6-B974-C0FAA7C0A874}" srcOrd="1" destOrd="0" presId="urn:microsoft.com/office/officeart/2009/3/layout/SubStepProcess"/>
    <dgm:cxn modelId="{B20800AA-4D5C-4211-B9D6-7F0687A376E0}" type="presParOf" srcId="{1E50C17F-5BB7-4DD6-B974-C0FAA7C0A874}" destId="{EED6E665-AE88-4BD2-BFA0-FE4993B9551A}" srcOrd="0" destOrd="0" presId="urn:microsoft.com/office/officeart/2009/3/layout/SubStepProcess"/>
    <dgm:cxn modelId="{4CD34A67-C18A-4922-B78F-79C54AF4E507}" type="presParOf" srcId="{1E50C17F-5BB7-4DD6-B974-C0FAA7C0A874}" destId="{4BA0311B-AAF7-43D8-8064-6F26FE7E485F}" srcOrd="1" destOrd="0" presId="urn:microsoft.com/office/officeart/2009/3/layout/SubStepProcess"/>
    <dgm:cxn modelId="{B8FFC4A9-3361-4D46-8BA0-6F86CC032BB5}" type="presParOf" srcId="{1E50C17F-5BB7-4DD6-B974-C0FAA7C0A874}" destId="{74BAF524-F7D3-415D-A1FC-8A0F204A757A}" srcOrd="2" destOrd="0" presId="urn:microsoft.com/office/officeart/2009/3/layout/SubStepProcess"/>
    <dgm:cxn modelId="{036293CB-9A18-47A3-848B-C18FD4F7EC9D}" type="presParOf" srcId="{1E50C17F-5BB7-4DD6-B974-C0FAA7C0A874}" destId="{A6A94A4D-A029-41A7-BD5E-284D44C491D1}" srcOrd="3" destOrd="0" presId="urn:microsoft.com/office/officeart/2009/3/layout/SubStepProcess"/>
    <dgm:cxn modelId="{440542FD-4DF8-4F3E-A933-3E000E3A2702}" type="presParOf" srcId="{71E04B82-C26D-440B-A097-3E0D77CD7545}" destId="{A3A80130-C960-4A64-9865-28697345D162}" srcOrd="2" destOrd="0" presId="urn:microsoft.com/office/officeart/2009/3/layout/SubStepProcess"/>
    <dgm:cxn modelId="{8D5E240E-9346-4CE5-85FF-2FE6EF63B222}" type="presParOf" srcId="{71E04B82-C26D-440B-A097-3E0D77CD7545}" destId="{057D686C-3ADE-4166-BB38-396013D4B89A}" srcOrd="3" destOrd="0" presId="urn:microsoft.com/office/officeart/2009/3/layout/SubStepProcess"/>
    <dgm:cxn modelId="{5A21ED00-A4C2-468B-8373-74191FAD0673}" type="presParOf" srcId="{057D686C-3ADE-4166-BB38-396013D4B89A}" destId="{A2A95D28-3C6A-487B-AF51-F1C7DF5A4B08}" srcOrd="0" destOrd="0" presId="urn:microsoft.com/office/officeart/2009/3/layout/SubStepProcess"/>
    <dgm:cxn modelId="{C1393C38-7FCB-45E5-A53D-EB18682CA237}" type="presParOf" srcId="{057D686C-3ADE-4166-BB38-396013D4B89A}" destId="{75306F96-A506-442C-8958-D60607E15E1D}" srcOrd="1" destOrd="0" presId="urn:microsoft.com/office/officeart/2009/3/layout/SubStepProcess"/>
    <dgm:cxn modelId="{2D87C739-5685-4586-BC76-94F031595FE2}" type="presParOf" srcId="{057D686C-3ADE-4166-BB38-396013D4B89A}" destId="{12683F60-325A-4B9B-BC0B-BBFE599626DB}" srcOrd="2" destOrd="0" presId="urn:microsoft.com/office/officeart/2009/3/layout/SubStepProcess"/>
    <dgm:cxn modelId="{B320FE28-8575-4546-B4DF-F83B93F413CC}" type="presParOf" srcId="{057D686C-3ADE-4166-BB38-396013D4B89A}" destId="{C61C7BE6-F8E4-4004-B02B-F6D4A283D629}" srcOrd="3" destOrd="0" presId="urn:microsoft.com/office/officeart/2009/3/layout/SubStepProcess"/>
    <dgm:cxn modelId="{6E79CAEA-98E2-4FB2-ABDC-8D3B9B591938}" type="presParOf" srcId="{71E04B82-C26D-440B-A097-3E0D77CD7545}" destId="{E46A70A8-0D18-4771-830C-5992C1A42A5C}" srcOrd="4" destOrd="0" presId="urn:microsoft.com/office/officeart/2009/3/layout/SubStepProcess"/>
    <dgm:cxn modelId="{C1D2A232-8EBC-4833-8622-882F9FCF79BD}" type="presParOf" srcId="{71E04B82-C26D-440B-A097-3E0D77CD7545}" destId="{7DAF7308-DCB3-44CB-9445-533DA1C1B07A}" srcOrd="5" destOrd="0" presId="urn:microsoft.com/office/officeart/2009/3/layout/SubStepProcess"/>
    <dgm:cxn modelId="{F7770978-A65F-48D0-9407-D35C3B7ED41A}" type="presParOf" srcId="{7DAF7308-DCB3-44CB-9445-533DA1C1B07A}" destId="{E3B2BB40-C597-4C25-A722-B377BCD6C3C9}" srcOrd="0" destOrd="0" presId="urn:microsoft.com/office/officeart/2009/3/layout/SubStepProcess"/>
    <dgm:cxn modelId="{A6EC9102-563A-42B1-ADC9-20C87BB310F1}" type="presParOf" srcId="{7DAF7308-DCB3-44CB-9445-533DA1C1B07A}" destId="{04C3AC7C-0E6B-4EC3-91D6-6BE550C2CCF1}" srcOrd="1" destOrd="0" presId="urn:microsoft.com/office/officeart/2009/3/layout/SubStepProcess"/>
    <dgm:cxn modelId="{8A07FBED-BFD5-4631-A73C-91AFE93BD5E6}" type="presParOf" srcId="{7DAF7308-DCB3-44CB-9445-533DA1C1B07A}" destId="{814A0210-BC68-41C7-9330-FC25D00C4444}" srcOrd="2" destOrd="0" presId="urn:microsoft.com/office/officeart/2009/3/layout/SubStepProcess"/>
    <dgm:cxn modelId="{1F65C068-5D89-46A4-A4C8-84C687AA6D8B}" type="presParOf" srcId="{7DAF7308-DCB3-44CB-9445-533DA1C1B07A}" destId="{344043CE-1405-44D2-A45F-08DFA161CBF9}" srcOrd="3" destOrd="0" presId="urn:microsoft.com/office/officeart/2009/3/layout/SubStepProcess"/>
    <dgm:cxn modelId="{537375BE-AE3C-43FD-90F9-465AF6DA5D71}" type="presParOf" srcId="{71E04B82-C26D-440B-A097-3E0D77CD7545}" destId="{4A2DA130-8561-4C5D-86CB-CFF39F76EADB}" srcOrd="6" destOrd="0" presId="urn:microsoft.com/office/officeart/2009/3/layout/SubStepProcess"/>
    <dgm:cxn modelId="{0FA15AB1-378C-4DF3-9305-6F93B927BBB4}" type="presParOf" srcId="{71E04B82-C26D-440B-A097-3E0D77CD7545}" destId="{9E6C0DC8-1DCE-4C05-BA3A-0F9333494B5F}" srcOrd="7" destOrd="0" presId="urn:microsoft.com/office/officeart/2009/3/layout/SubStepProcess"/>
    <dgm:cxn modelId="{8A9AE8DF-AC6E-4FEB-99E1-01534A205E69}" type="presParOf" srcId="{9E6C0DC8-1DCE-4C05-BA3A-0F9333494B5F}" destId="{E25276E8-BBB2-4323-8879-30882FEA150E}" srcOrd="0" destOrd="0" presId="urn:microsoft.com/office/officeart/2009/3/layout/SubStepProcess"/>
    <dgm:cxn modelId="{3613AECB-F76E-4367-ACC7-8B79BE82F845}" type="presParOf" srcId="{9E6C0DC8-1DCE-4C05-BA3A-0F9333494B5F}" destId="{DB2378E5-BDF0-41B6-9D4D-643463CCA7D9}" srcOrd="1" destOrd="0" presId="urn:microsoft.com/office/officeart/2009/3/layout/SubStepProcess"/>
    <dgm:cxn modelId="{9AAFD973-E3AD-404D-A75B-927ECA9683BD}" type="presParOf" srcId="{9E6C0DC8-1DCE-4C05-BA3A-0F9333494B5F}" destId="{AA375A4A-3DB1-4841-AA7E-5D7678C6379C}" srcOrd="2" destOrd="0" presId="urn:microsoft.com/office/officeart/2009/3/layout/SubStepProcess"/>
    <dgm:cxn modelId="{984CF49A-8179-4D3B-B13C-56786F226038}" type="presParOf" srcId="{9E6C0DC8-1DCE-4C05-BA3A-0F9333494B5F}" destId="{6094AD29-BBE3-4E60-AC80-7B604667503D}" srcOrd="3" destOrd="0" presId="urn:microsoft.com/office/officeart/2009/3/layout/SubSte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DE8C33-DE33-4B4D-A92B-32CA74C147DB}">
      <dsp:nvSpPr>
        <dsp:cNvPr id="0" name=""/>
        <dsp:cNvSpPr/>
      </dsp:nvSpPr>
      <dsp:spPr>
        <a:xfrm>
          <a:off x="2502" y="1240443"/>
          <a:ext cx="1663162" cy="759471"/>
        </a:xfrm>
        <a:prstGeom prst="ellipse">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400050">
            <a:lnSpc>
              <a:spcPct val="90000"/>
            </a:lnSpc>
            <a:spcBef>
              <a:spcPct val="0"/>
            </a:spcBef>
            <a:spcAft>
              <a:spcPct val="35000"/>
            </a:spcAft>
          </a:pPr>
          <a:r>
            <a:rPr lang="es-ES" sz="900" b="1" kern="1200"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&lt;&lt;Process&gt;&gt;</a:t>
          </a:r>
          <a:br>
            <a:rPr lang="es-ES" sz="900" b="1" kern="1200"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br>
          <a:r>
            <a:rPr lang="es-ES" sz="900" b="1" kern="1200"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Integrated External Gadget</a:t>
          </a:r>
        </a:p>
      </dsp:txBody>
      <dsp:txXfrm>
        <a:off x="246066" y="1351665"/>
        <a:ext cx="1176034" cy="537027"/>
      </dsp:txXfrm>
    </dsp:sp>
    <dsp:sp modelId="{B5F88FC4-DC1A-415B-A998-9391F8038E61}">
      <dsp:nvSpPr>
        <dsp:cNvPr id="0" name=""/>
        <dsp:cNvSpPr/>
      </dsp:nvSpPr>
      <dsp:spPr>
        <a:xfrm rot="18197205">
          <a:off x="1461789" y="946485"/>
          <a:ext cx="1292372" cy="0"/>
        </a:xfrm>
        <a:custGeom>
          <a:avLst/>
          <a:gdLst/>
          <a:ahLst/>
          <a:cxnLst/>
          <a:rect l="0" t="0" r="0" b="0"/>
          <a:pathLst>
            <a:path>
              <a:moveTo>
                <a:pt x="0" y="0"/>
              </a:moveTo>
              <a:lnTo>
                <a:pt x="1292372" y="0"/>
              </a:lnTo>
            </a:path>
          </a:pathLst>
        </a:custGeom>
        <a:noFill/>
        <a:ln w="28575"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4BAF524-F7D3-415D-A1FC-8A0F204A757A}">
      <dsp:nvSpPr>
        <dsp:cNvPr id="0" name=""/>
        <dsp:cNvSpPr/>
      </dsp:nvSpPr>
      <dsp:spPr>
        <a:xfrm>
          <a:off x="2462622" y="406316"/>
          <a:ext cx="345011" cy="0"/>
        </a:xfrm>
        <a:prstGeom prst="line">
          <a:avLst/>
        </a:prstGeom>
        <a:noFill/>
        <a:ln w="28575"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6A94A4D-A029-41A7-BD5E-284D44C491D1}">
      <dsp:nvSpPr>
        <dsp:cNvPr id="0" name=""/>
        <dsp:cNvSpPr/>
      </dsp:nvSpPr>
      <dsp:spPr>
        <a:xfrm>
          <a:off x="2807634" y="1694"/>
          <a:ext cx="2446447" cy="809242"/>
        </a:xfrm>
        <a:prstGeom prst="rect">
          <a:avLst/>
        </a:prstGeom>
        <a:noFill/>
        <a:ln w="9525"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666750">
            <a:lnSpc>
              <a:spcPct val="90000"/>
            </a:lnSpc>
            <a:spcBef>
              <a:spcPct val="0"/>
            </a:spcBef>
            <a:spcAft>
              <a:spcPct val="35000"/>
            </a:spcAft>
          </a:pPr>
          <a:r>
            <a:rPr lang="es-ES" sz="1500" b="1" kern="1200"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&lt;&lt;task&gt;&gt;</a:t>
          </a:r>
          <a:br>
            <a:rPr lang="es-ES" sz="1500" b="1" kern="1200"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br>
          <a:r>
            <a:rPr lang="es-ES" sz="1500" b="1" kern="1200"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 previous steps</a:t>
          </a:r>
        </a:p>
      </dsp:txBody>
      <dsp:txXfrm>
        <a:off x="2807634" y="1694"/>
        <a:ext cx="2446447" cy="809242"/>
      </dsp:txXfrm>
    </dsp:sp>
    <dsp:sp modelId="{A3A80130-C960-4A64-9865-28697345D162}">
      <dsp:nvSpPr>
        <dsp:cNvPr id="0" name=""/>
        <dsp:cNvSpPr/>
      </dsp:nvSpPr>
      <dsp:spPr>
        <a:xfrm rot="19984966">
          <a:off x="1710239" y="1395614"/>
          <a:ext cx="795472" cy="0"/>
        </a:xfrm>
        <a:custGeom>
          <a:avLst/>
          <a:gdLst/>
          <a:ahLst/>
          <a:cxnLst/>
          <a:rect l="0" t="0" r="0" b="0"/>
          <a:pathLst>
            <a:path>
              <a:moveTo>
                <a:pt x="0" y="0"/>
              </a:moveTo>
              <a:lnTo>
                <a:pt x="795472" y="0"/>
              </a:lnTo>
            </a:path>
          </a:pathLst>
        </a:custGeom>
        <a:noFill/>
        <a:ln w="28575"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2683F60-325A-4B9B-BC0B-BBFE599626DB}">
      <dsp:nvSpPr>
        <dsp:cNvPr id="0" name=""/>
        <dsp:cNvSpPr/>
      </dsp:nvSpPr>
      <dsp:spPr>
        <a:xfrm>
          <a:off x="2462622" y="1215558"/>
          <a:ext cx="345011" cy="0"/>
        </a:xfrm>
        <a:prstGeom prst="line">
          <a:avLst/>
        </a:prstGeom>
        <a:noFill/>
        <a:ln w="28575"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61C7BE6-F8E4-4004-B02B-F6D4A283D629}">
      <dsp:nvSpPr>
        <dsp:cNvPr id="0" name=""/>
        <dsp:cNvSpPr/>
      </dsp:nvSpPr>
      <dsp:spPr>
        <a:xfrm>
          <a:off x="2807634" y="810937"/>
          <a:ext cx="2446447" cy="809242"/>
        </a:xfrm>
        <a:prstGeom prst="rect">
          <a:avLst/>
        </a:prstGeom>
        <a:noFill/>
        <a:ln w="9525"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666750">
            <a:lnSpc>
              <a:spcPct val="90000"/>
            </a:lnSpc>
            <a:spcBef>
              <a:spcPct val="0"/>
            </a:spcBef>
            <a:spcAft>
              <a:spcPct val="35000"/>
            </a:spcAft>
          </a:pPr>
          <a:r>
            <a:rPr lang="es-ES" sz="1500" b="1" kern="1200"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&lt;&lt;</a:t>
          </a:r>
          <a:r>
            <a:rPr lang="es-ES" sz="1500" b="1" kern="1200" cap="none" spc="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task</a:t>
          </a:r>
          <a:r>
            <a:rPr lang="es-ES" sz="1500" b="1" kern="1200"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&gt;&gt;</a:t>
          </a:r>
          <a:br>
            <a:rPr lang="es-ES" sz="1500" b="1" kern="1200"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br>
          <a:r>
            <a:rPr lang="es-ES" sz="1500" b="1" kern="1200" cap="none" spc="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external</a:t>
          </a:r>
          <a:r>
            <a:rPr lang="es-ES" sz="1500" b="1" kern="1200"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 </a:t>
          </a:r>
          <a:r>
            <a:rPr lang="es-ES" sz="1500" b="1" kern="1200" cap="none" spc="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gadget</a:t>
          </a:r>
          <a:r>
            <a:rPr lang="es-ES" sz="1500" b="1" kern="1200"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 </a:t>
          </a:r>
          <a:r>
            <a:rPr lang="es-ES" sz="1500" b="1" kern="1200" cap="none" spc="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execution</a:t>
          </a:r>
          <a:endParaRPr lang="es-ES" sz="1500" b="1" kern="1200"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endParaRPr>
        </a:p>
      </dsp:txBody>
      <dsp:txXfrm>
        <a:off x="2807634" y="810937"/>
        <a:ext cx="2446447" cy="809242"/>
      </dsp:txXfrm>
    </dsp:sp>
    <dsp:sp modelId="{E46A70A8-0D18-4771-830C-5992C1A42A5C}">
      <dsp:nvSpPr>
        <dsp:cNvPr id="0" name=""/>
        <dsp:cNvSpPr/>
      </dsp:nvSpPr>
      <dsp:spPr>
        <a:xfrm rot="1615034">
          <a:off x="1710239" y="1844744"/>
          <a:ext cx="795472" cy="0"/>
        </a:xfrm>
        <a:custGeom>
          <a:avLst/>
          <a:gdLst/>
          <a:ahLst/>
          <a:cxnLst/>
          <a:rect l="0" t="0" r="0" b="0"/>
          <a:pathLst>
            <a:path>
              <a:moveTo>
                <a:pt x="0" y="0"/>
              </a:moveTo>
              <a:lnTo>
                <a:pt x="795472" y="0"/>
              </a:lnTo>
            </a:path>
          </a:pathLst>
        </a:custGeom>
        <a:noFill/>
        <a:ln w="28575"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14A0210-BC68-41C7-9330-FC25D00C4444}">
      <dsp:nvSpPr>
        <dsp:cNvPr id="0" name=""/>
        <dsp:cNvSpPr/>
      </dsp:nvSpPr>
      <dsp:spPr>
        <a:xfrm>
          <a:off x="2462622" y="2024800"/>
          <a:ext cx="345011" cy="0"/>
        </a:xfrm>
        <a:prstGeom prst="line">
          <a:avLst/>
        </a:prstGeom>
        <a:noFill/>
        <a:ln w="28575"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44043CE-1405-44D2-A45F-08DFA161CBF9}">
      <dsp:nvSpPr>
        <dsp:cNvPr id="0" name=""/>
        <dsp:cNvSpPr/>
      </dsp:nvSpPr>
      <dsp:spPr>
        <a:xfrm>
          <a:off x="2807634" y="1620179"/>
          <a:ext cx="2446447" cy="809242"/>
        </a:xfrm>
        <a:prstGeom prst="rect">
          <a:avLst/>
        </a:prstGeom>
        <a:noFill/>
        <a:ln w="9525"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666750">
            <a:lnSpc>
              <a:spcPct val="90000"/>
            </a:lnSpc>
            <a:spcBef>
              <a:spcPct val="0"/>
            </a:spcBef>
            <a:spcAft>
              <a:spcPct val="35000"/>
            </a:spcAft>
          </a:pPr>
          <a:r>
            <a:rPr lang="es-ES" sz="1500" b="1" kern="1200"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&lt;&lt;task&gt;&gt;</a:t>
          </a:r>
          <a:br>
            <a:rPr lang="es-ES" sz="1500" b="1" kern="1200"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br>
          <a:r>
            <a:rPr lang="es-ES" sz="1500" b="1" kern="1200"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 proccess results</a:t>
          </a:r>
        </a:p>
      </dsp:txBody>
      <dsp:txXfrm>
        <a:off x="2807634" y="1620179"/>
        <a:ext cx="2446447" cy="809242"/>
      </dsp:txXfrm>
    </dsp:sp>
    <dsp:sp modelId="{4A2DA130-8561-4C5D-86CB-CFF39F76EADB}">
      <dsp:nvSpPr>
        <dsp:cNvPr id="0" name=""/>
        <dsp:cNvSpPr/>
      </dsp:nvSpPr>
      <dsp:spPr>
        <a:xfrm rot="3402795">
          <a:off x="1461789" y="2293873"/>
          <a:ext cx="1292372" cy="0"/>
        </a:xfrm>
        <a:custGeom>
          <a:avLst/>
          <a:gdLst/>
          <a:ahLst/>
          <a:cxnLst/>
          <a:rect l="0" t="0" r="0" b="0"/>
          <a:pathLst>
            <a:path>
              <a:moveTo>
                <a:pt x="0" y="0"/>
              </a:moveTo>
              <a:lnTo>
                <a:pt x="1292372" y="0"/>
              </a:lnTo>
            </a:path>
          </a:pathLst>
        </a:custGeom>
        <a:noFill/>
        <a:ln w="28575"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A375A4A-3DB1-4841-AA7E-5D7678C6379C}">
      <dsp:nvSpPr>
        <dsp:cNvPr id="0" name=""/>
        <dsp:cNvSpPr/>
      </dsp:nvSpPr>
      <dsp:spPr>
        <a:xfrm>
          <a:off x="2462622" y="2834042"/>
          <a:ext cx="345011" cy="0"/>
        </a:xfrm>
        <a:prstGeom prst="line">
          <a:avLst/>
        </a:prstGeom>
        <a:noFill/>
        <a:ln w="28575" cap="flat" cmpd="sng" algn="ctr">
          <a:solidFill>
            <a:schemeClr val="dk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094AD29-BBE3-4E60-AC80-7B604667503D}">
      <dsp:nvSpPr>
        <dsp:cNvPr id="0" name=""/>
        <dsp:cNvSpPr/>
      </dsp:nvSpPr>
      <dsp:spPr>
        <a:xfrm>
          <a:off x="2807634" y="2429421"/>
          <a:ext cx="2446447" cy="809242"/>
        </a:xfrm>
        <a:prstGeom prst="rect">
          <a:avLst/>
        </a:prstGeom>
        <a:noFill/>
        <a:ln w="9525" cap="flat" cmpd="sng" algn="ctr">
          <a:noFill/>
          <a:prstDash val="solid"/>
        </a:ln>
        <a:effectLst/>
        <a:sp3d/>
      </dsp:spPr>
      <dsp:style>
        <a:lnRef idx="1">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defTabSz="666750">
            <a:lnSpc>
              <a:spcPct val="90000"/>
            </a:lnSpc>
            <a:spcBef>
              <a:spcPct val="0"/>
            </a:spcBef>
            <a:spcAft>
              <a:spcPct val="35000"/>
            </a:spcAft>
          </a:pPr>
          <a:r>
            <a:rPr lang="es-ES" sz="1500" b="1" kern="1200"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&lt;task&gt;&gt;</a:t>
          </a:r>
          <a:br>
            <a:rPr lang="es-ES" sz="1500" b="1" kern="1200"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br>
          <a:r>
            <a:rPr lang="es-ES" sz="1500" b="1" kern="1200"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rPr>
            <a:t>next steps ...</a:t>
          </a:r>
        </a:p>
      </dsp:txBody>
      <dsp:txXfrm>
        <a:off x="2807634" y="2429421"/>
        <a:ext cx="2446447" cy="809242"/>
      </dsp:txXfrm>
    </dsp:sp>
  </dsp:spTree>
</dsp:drawing>
</file>

<file path=ppt/diagrams/layout1.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AF00A5-2AA7-4043-859B-D5F7F1235621}" type="datetimeFigureOut">
              <a:rPr lang="es-ES" smtClean="0"/>
              <a:t>26/10/2013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A13D7C-9679-47DB-BA17-CC447AA35BDF}" type="slidenum">
              <a:rPr lang="es-ES" smtClean="0"/>
              <a:t>‹Nº›</a:t>
            </a:fld>
            <a:endParaRPr lang="es-ES"/>
          </a:p>
        </p:txBody>
      </p:sp>
    </p:spTree>
    <p:extLst>
      <p:ext uri="{BB962C8B-B14F-4D97-AF65-F5344CB8AC3E}">
        <p14:creationId xmlns:p14="http://schemas.microsoft.com/office/powerpoint/2010/main" val="843884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Este</a:t>
            </a:r>
            <a:r>
              <a:rPr lang="es-ES" baseline="0" dirty="0" smtClean="0"/>
              <a:t> trabajo se enmarca en dos grandes campos:</a:t>
            </a:r>
          </a:p>
          <a:p>
            <a:endParaRPr lang="es-ES" baseline="0" dirty="0" smtClean="0"/>
          </a:p>
          <a:p>
            <a:r>
              <a:rPr lang="es-ES" b="1" baseline="0" dirty="0" smtClean="0"/>
              <a:t>MDE: </a:t>
            </a:r>
          </a:p>
          <a:p>
            <a:r>
              <a:rPr lang="es-ES" b="0" baseline="0" dirty="0" err="1" smtClean="0"/>
              <a:t>Hhace</a:t>
            </a:r>
            <a:r>
              <a:rPr lang="es-ES" b="0" baseline="0" dirty="0" smtClean="0"/>
              <a:t> </a:t>
            </a:r>
            <a:r>
              <a:rPr lang="es-ES" b="0" baseline="0" dirty="0" smtClean="0"/>
              <a:t>hincapié en la creación de software a partir del uso sistemático de modelos, los cuales desempeñan el papel principal de todo el proceso de desarrollo y ciclo de vida del software.</a:t>
            </a:r>
          </a:p>
          <a:p>
            <a:r>
              <a:rPr lang="es-ES" b="0" baseline="0" dirty="0" smtClean="0"/>
              <a:t>Un </a:t>
            </a:r>
            <a:r>
              <a:rPr lang="es-ES" b="1" baseline="0" dirty="0" smtClean="0"/>
              <a:t>modelo</a:t>
            </a:r>
            <a:r>
              <a:rPr lang="es-ES" b="0" baseline="0" dirty="0" smtClean="0"/>
              <a:t> es una representación abstracta de un dominio, sistema o entidad del mundo real, que captura sus elementos importantes y las relaciones entre ellos. En MDE, cada modelo ha de ser conforme a un metamodelo, el cual describe la estructura y  características de los modelos, restringiendo el tipo de elemento que pueden aparecer y las relaciones que se pueden establecer entre ellos.</a:t>
            </a:r>
          </a:p>
          <a:p>
            <a:pPr marL="171450" indent="-171450">
              <a:buFont typeface="Arial" panose="020B0604020202020204" pitchFamily="34" charset="0"/>
              <a:buChar char="•"/>
            </a:pPr>
            <a:r>
              <a:rPr lang="es-ES" dirty="0" smtClean="0"/>
              <a:t>Persigue elevar el nivel de abstracción en el desarrollo de software</a:t>
            </a:r>
          </a:p>
          <a:p>
            <a:pPr marL="171450" indent="-171450">
              <a:buFont typeface="Arial" panose="020B0604020202020204" pitchFamily="34" charset="0"/>
              <a:buChar char="•"/>
            </a:pPr>
            <a:r>
              <a:rPr lang="es-ES" dirty="0" smtClean="0"/>
              <a:t>Aumenta la productividad, reduce los errores de programación y facilitar la adaptación,</a:t>
            </a:r>
          </a:p>
          <a:p>
            <a:pPr marL="171450" indent="-171450">
              <a:buFont typeface="Arial" panose="020B0604020202020204" pitchFamily="34" charset="0"/>
              <a:buChar char="•"/>
            </a:pPr>
            <a:r>
              <a:rPr lang="es-ES" dirty="0" smtClean="0"/>
              <a:t>Su objetivo final es disminuir el coste y mejorar la calidad de las inversiones en software</a:t>
            </a:r>
          </a:p>
          <a:p>
            <a:pPr marL="0" indent="0">
              <a:buFont typeface="Arial" panose="020B0604020202020204" pitchFamily="34" charset="0"/>
              <a:buNone/>
            </a:pPr>
            <a:endParaRPr lang="es-ES" dirty="0" smtClean="0"/>
          </a:p>
          <a:p>
            <a:pPr marL="0" indent="0">
              <a:buFont typeface="Arial" panose="020B0604020202020204" pitchFamily="34" charset="0"/>
              <a:buNone/>
            </a:pPr>
            <a:endParaRPr lang="es-ES" dirty="0" smtClean="0"/>
          </a:p>
          <a:p>
            <a:pPr marL="0" indent="0">
              <a:buFont typeface="Arial" panose="020B0604020202020204" pitchFamily="34" charset="0"/>
              <a:buNone/>
            </a:pPr>
            <a:r>
              <a:rPr lang="es-ES" b="1" dirty="0" smtClean="0"/>
              <a:t>Sistemas</a:t>
            </a:r>
            <a:r>
              <a:rPr lang="es-ES" b="1" baseline="0" dirty="0" smtClean="0"/>
              <a:t> de tiempo real</a:t>
            </a:r>
            <a:endParaRPr lang="es-ES" b="1" dirty="0" smtClean="0"/>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2400" b="0" i="0" u="none" strike="noStrike" kern="1200" cap="none" spc="0" normalizeH="0" baseline="0" noProof="0" dirty="0" smtClean="0">
                <a:ln>
                  <a:noFill/>
                </a:ln>
                <a:solidFill>
                  <a:prstClr val="black">
                    <a:lumMod val="50000"/>
                    <a:lumOff val="50000"/>
                  </a:prstClr>
                </a:solidFill>
                <a:effectLst/>
                <a:uLnTx/>
                <a:uFillTx/>
                <a:latin typeface="Century Gothic"/>
              </a:rPr>
              <a:t>Un sistema de tiempo real es una combinación de uno o varios computadores, dispositivos de hardware de I/O y software de propósito especial, en el que:</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ES" sz="1600" b="0" i="0" u="none" strike="noStrike" kern="1200" cap="none" spc="0" normalizeH="0" baseline="0" noProof="0" dirty="0" smtClean="0">
                <a:ln>
                  <a:noFill/>
                </a:ln>
                <a:solidFill>
                  <a:prstClr val="black">
                    <a:lumMod val="50000"/>
                    <a:lumOff val="50000"/>
                  </a:prstClr>
                </a:solidFill>
                <a:effectLst/>
                <a:uLnTx/>
                <a:uFillTx/>
                <a:latin typeface="Century Gothic"/>
              </a:rPr>
              <a:t>Hay una fuerte interacción con el entorno.</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ES" sz="1600" b="0" i="0" u="none" strike="noStrike" kern="1200" cap="none" spc="0" normalizeH="0" baseline="0" noProof="0" dirty="0" smtClean="0">
                <a:ln>
                  <a:noFill/>
                </a:ln>
                <a:solidFill>
                  <a:prstClr val="black">
                    <a:lumMod val="50000"/>
                    <a:lumOff val="50000"/>
                  </a:prstClr>
                </a:solidFill>
                <a:effectLst/>
                <a:uLnTx/>
                <a:uFillTx/>
                <a:latin typeface="Century Gothic"/>
              </a:rPr>
              <a:t>Ese entorno cambia con el tiempo.</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ES" sz="1600" b="0" i="0" u="none" strike="noStrike" kern="1200" cap="none" spc="0" normalizeH="0" baseline="0" noProof="0" dirty="0" smtClean="0">
                <a:ln>
                  <a:noFill/>
                </a:ln>
                <a:solidFill>
                  <a:prstClr val="black">
                    <a:lumMod val="50000"/>
                    <a:lumOff val="50000"/>
                  </a:prstClr>
                </a:solidFill>
                <a:effectLst/>
                <a:uLnTx/>
                <a:uFillTx/>
                <a:latin typeface="Century Gothic"/>
              </a:rPr>
              <a:t>El sistema controla o reacciona de forma simultánea a diferentes aspectos del entorno.</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2400" b="0" i="0" u="none" strike="noStrike" kern="1200" cap="none" spc="0" normalizeH="0" baseline="0" noProof="0" dirty="0" smtClean="0">
                <a:ln>
                  <a:noFill/>
                </a:ln>
                <a:solidFill>
                  <a:prstClr val="black">
                    <a:lumMod val="50000"/>
                    <a:lumOff val="50000"/>
                  </a:prstClr>
                </a:solidFill>
                <a:effectLst/>
                <a:uLnTx/>
                <a:uFillTx/>
                <a:latin typeface="Century Gothic"/>
              </a:rPr>
              <a:t>El funcionamiento correcto no sólo depende de los resultados del cálculo, sino también del instante en el que se generan esos resultados,</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2400" b="0" i="0" u="none" strike="noStrike" kern="1200" cap="none" spc="0" normalizeH="0" baseline="0" noProof="0" dirty="0" smtClean="0">
              <a:ln>
                <a:noFill/>
              </a:ln>
              <a:solidFill>
                <a:prstClr val="black">
                  <a:lumMod val="50000"/>
                  <a:lumOff val="50000"/>
                </a:prstClr>
              </a:solidFill>
              <a:effectLst/>
              <a:uLnTx/>
              <a:uFillTx/>
              <a:latin typeface="Century Gothic"/>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s-ES" sz="2400" dirty="0" smtClean="0"/>
              <a:t>Para poder asegurar que un sistema de tiempo real es correcto, en necesario imponer una serie de requisitos temporales a las respuestas que implementa el sistema.</a:t>
            </a:r>
            <a:r>
              <a:rPr lang="es-ES" sz="2400" baseline="0" dirty="0" smtClean="0"/>
              <a:t> Según la severidad a la hora de cumplir los requisitos temporales, los sistemas de tiempo real pueden ser:</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s-ES" sz="2400" baseline="0" dirty="0" smtClean="0"/>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s-ES" sz="2400" b="1" baseline="0" dirty="0" smtClean="0"/>
              <a:t>Estrictos</a:t>
            </a:r>
            <a:r>
              <a:rPr lang="es-ES" sz="2400" baseline="0" dirty="0" smtClean="0"/>
              <a:t>, el incumplimiento de un requisito representa un fallo irrecuperable del sistema.</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s-ES" sz="2400" b="1" baseline="0" dirty="0" smtClean="0"/>
              <a:t>Laxos</a:t>
            </a:r>
            <a:r>
              <a:rPr lang="es-ES" sz="2400" baseline="0" dirty="0" smtClean="0"/>
              <a:t>: los requisitos se cumplen en promedio.</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s-ES" sz="2400" baseline="0" dirty="0" smtClean="0"/>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s-ES" sz="2400" baseline="0" dirty="0" smtClean="0"/>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s-ES" sz="2400" dirty="0" smtClean="0"/>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2400" b="0" i="0" u="none" strike="noStrike" kern="1200" cap="none" spc="0" normalizeH="0" baseline="0" noProof="0" dirty="0" smtClean="0">
              <a:ln>
                <a:noFill/>
              </a:ln>
              <a:solidFill>
                <a:prstClr val="black">
                  <a:lumMod val="50000"/>
                  <a:lumOff val="50000"/>
                </a:prstClr>
              </a:solidFill>
              <a:effectLst/>
              <a:uLnTx/>
              <a:uFillTx/>
              <a:latin typeface="Century Gothic"/>
            </a:endParaRPr>
          </a:p>
          <a:p>
            <a:endParaRPr lang="es-ES" baseline="0" dirty="0" smtClean="0"/>
          </a:p>
        </p:txBody>
      </p:sp>
      <p:sp>
        <p:nvSpPr>
          <p:cNvPr id="4" name="3 Marcador de número de diapositiva"/>
          <p:cNvSpPr>
            <a:spLocks noGrp="1"/>
          </p:cNvSpPr>
          <p:nvPr>
            <p:ph type="sldNum" sz="quarter" idx="10"/>
          </p:nvPr>
        </p:nvSpPr>
        <p:spPr/>
        <p:txBody>
          <a:bodyPr/>
          <a:lstStyle/>
          <a:p>
            <a:fld id="{5DA13D7C-9679-47DB-BA17-CC447AA35BDF}" type="slidenum">
              <a:rPr lang="es-ES" smtClean="0"/>
              <a:t>2</a:t>
            </a:fld>
            <a:endParaRPr lang="es-ES"/>
          </a:p>
        </p:txBody>
      </p:sp>
    </p:spTree>
    <p:extLst>
      <p:ext uri="{BB962C8B-B14F-4D97-AF65-F5344CB8AC3E}">
        <p14:creationId xmlns:p14="http://schemas.microsoft.com/office/powerpoint/2010/main" val="6023663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5DA13D7C-9679-47DB-BA17-CC447AA35BDF}" type="slidenum">
              <a:rPr lang="es-ES" smtClean="0"/>
              <a:t>11</a:t>
            </a:fld>
            <a:endParaRPr lang="es-ES"/>
          </a:p>
        </p:txBody>
      </p:sp>
    </p:spTree>
    <p:extLst>
      <p:ext uri="{BB962C8B-B14F-4D97-AF65-F5344CB8AC3E}">
        <p14:creationId xmlns:p14="http://schemas.microsoft.com/office/powerpoint/2010/main" val="2844771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La</a:t>
            </a:r>
            <a:r>
              <a:rPr lang="es-ES" baseline="0" dirty="0" smtClean="0"/>
              <a:t> </a:t>
            </a:r>
            <a:r>
              <a:rPr lang="es-ES" baseline="0" dirty="0" err="1" smtClean="0"/>
              <a:t>tool</a:t>
            </a:r>
            <a:r>
              <a:rPr lang="es-ES" baseline="0" dirty="0" smtClean="0"/>
              <a:t> es la herramienta integrada. Cuando llegue a la etapa propiamente de ejecución, una tarase encargará de llevar a cabo esta labor. Esta tarea es </a:t>
            </a:r>
            <a:r>
              <a:rPr lang="es-ES" baseline="0" dirty="0" err="1" smtClean="0"/>
              <a:t>external</a:t>
            </a:r>
            <a:r>
              <a:rPr lang="es-ES" baseline="0" dirty="0" smtClean="0"/>
              <a:t> </a:t>
            </a:r>
            <a:r>
              <a:rPr lang="es-ES" baseline="0" dirty="0" err="1" smtClean="0"/>
              <a:t>gadget</a:t>
            </a:r>
            <a:r>
              <a:rPr lang="es-ES" baseline="0" dirty="0" smtClean="0"/>
              <a:t> </a:t>
            </a:r>
            <a:r>
              <a:rPr lang="es-ES" baseline="0" dirty="0" err="1" smtClean="0"/>
              <a:t>adapter</a:t>
            </a:r>
            <a:r>
              <a:rPr lang="es-ES" baseline="0" dirty="0" smtClean="0"/>
              <a:t>.</a:t>
            </a:r>
          </a:p>
          <a:p>
            <a:r>
              <a:rPr lang="es-ES" baseline="0" dirty="0" smtClean="0"/>
              <a:t>Discos ineficientes y exigen mismo nodo, pipes dependientes de la plataforma, exigen mismo SO. Sockets valen para cualquier situación, incluso si ambos están en nodos </a:t>
            </a:r>
            <a:r>
              <a:rPr lang="es-ES" baseline="0" dirty="0" err="1" smtClean="0"/>
              <a:t>diferentesl</a:t>
            </a:r>
            <a:r>
              <a:rPr lang="es-ES" baseline="0" dirty="0" smtClean="0"/>
              <a:t>.</a:t>
            </a:r>
            <a:endParaRPr lang="es-ES" baseline="0" dirty="0"/>
          </a:p>
          <a:p>
            <a:r>
              <a:rPr lang="es-ES" baseline="0" dirty="0" smtClean="0"/>
              <a:t>Se </a:t>
            </a:r>
            <a:r>
              <a:rPr lang="es-ES" baseline="0" dirty="0" err="1" smtClean="0"/>
              <a:t>envian</a:t>
            </a:r>
            <a:r>
              <a:rPr lang="es-ES" baseline="0" dirty="0" smtClean="0"/>
              <a:t> modelo </a:t>
            </a:r>
            <a:r>
              <a:rPr lang="es-ES" baseline="0" dirty="0" err="1" smtClean="0"/>
              <a:t>xmi</a:t>
            </a:r>
            <a:r>
              <a:rPr lang="es-ES" baseline="0" dirty="0" smtClean="0"/>
              <a:t>.</a:t>
            </a:r>
          </a:p>
          <a:p>
            <a:r>
              <a:rPr lang="es-ES" baseline="0" dirty="0" smtClean="0"/>
              <a:t>El </a:t>
            </a:r>
            <a:r>
              <a:rPr lang="es-ES" baseline="0" dirty="0" err="1" smtClean="0"/>
              <a:t>daemon</a:t>
            </a:r>
            <a:r>
              <a:rPr lang="es-ES" baseline="0" dirty="0" smtClean="0"/>
              <a:t> gestiona varios </a:t>
            </a:r>
            <a:r>
              <a:rPr lang="es-ES" baseline="0" dirty="0" err="1" smtClean="0"/>
              <a:t>gadget</a:t>
            </a:r>
            <a:r>
              <a:rPr lang="es-ES" baseline="0" dirty="0" smtClean="0"/>
              <a:t>, todos los localizados en un nodo, se simplifica el mecanismo de localización</a:t>
            </a:r>
          </a:p>
        </p:txBody>
      </p:sp>
      <p:sp>
        <p:nvSpPr>
          <p:cNvPr id="4" name="3 Marcador de número de diapositiva"/>
          <p:cNvSpPr>
            <a:spLocks noGrp="1"/>
          </p:cNvSpPr>
          <p:nvPr>
            <p:ph type="sldNum" sz="quarter" idx="10"/>
          </p:nvPr>
        </p:nvSpPr>
        <p:spPr/>
        <p:txBody>
          <a:bodyPr/>
          <a:lstStyle/>
          <a:p>
            <a:fld id="{789CBC31-39B8-430F-9DBF-AA13C2964A52}" type="slidenum">
              <a:rPr lang="es-ES" smtClean="0"/>
              <a:t>12</a:t>
            </a:fld>
            <a:endParaRPr lang="es-ES"/>
          </a:p>
        </p:txBody>
      </p:sp>
    </p:spTree>
    <p:extLst>
      <p:ext uri="{BB962C8B-B14F-4D97-AF65-F5344CB8AC3E}">
        <p14:creationId xmlns:p14="http://schemas.microsoft.com/office/powerpoint/2010/main" val="3094831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El diagrama de actividad muestra cómo opera este método.</a:t>
            </a:r>
          </a:p>
          <a:p>
            <a:r>
              <a:rPr lang="es-ES" dirty="0" smtClean="0"/>
              <a:t>La</a:t>
            </a:r>
            <a:r>
              <a:rPr lang="es-ES" baseline="0" dirty="0" smtClean="0"/>
              <a:t> clase abstracta </a:t>
            </a:r>
            <a:r>
              <a:rPr lang="es-ES" baseline="0" dirty="0" err="1" smtClean="0"/>
              <a:t>Model</a:t>
            </a:r>
            <a:r>
              <a:rPr lang="es-ES" baseline="0" dirty="0" smtClean="0"/>
              <a:t> sirve de base para todos los modelos y ofrece método comunes para trabajar con ellos.</a:t>
            </a:r>
            <a:endParaRPr lang="es-ES" dirty="0"/>
          </a:p>
        </p:txBody>
      </p:sp>
      <p:sp>
        <p:nvSpPr>
          <p:cNvPr id="4" name="3 Marcador de número de diapositiva"/>
          <p:cNvSpPr>
            <a:spLocks noGrp="1"/>
          </p:cNvSpPr>
          <p:nvPr>
            <p:ph type="sldNum" sz="quarter" idx="10"/>
          </p:nvPr>
        </p:nvSpPr>
        <p:spPr/>
        <p:txBody>
          <a:bodyPr/>
          <a:lstStyle/>
          <a:p>
            <a:fld id="{5DA13D7C-9679-47DB-BA17-CC447AA35BDF}" type="slidenum">
              <a:rPr lang="es-ES" smtClean="0"/>
              <a:t>19</a:t>
            </a:fld>
            <a:endParaRPr lang="es-ES"/>
          </a:p>
        </p:txBody>
      </p:sp>
    </p:spTree>
    <p:extLst>
      <p:ext uri="{BB962C8B-B14F-4D97-AF65-F5344CB8AC3E}">
        <p14:creationId xmlns:p14="http://schemas.microsoft.com/office/powerpoint/2010/main" val="32880273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sz="1200" b="0" i="0" u="none" strike="noStrike" kern="1200" baseline="0" dirty="0" smtClean="0">
                <a:solidFill>
                  <a:schemeClr val="tx1"/>
                </a:solidFill>
                <a:latin typeface="+mn-lt"/>
                <a:ea typeface="+mn-ea"/>
                <a:cs typeface="+mn-cs"/>
              </a:rPr>
              <a:t>La librería se ha utilizado para procesar y generar, respectivamente, los modelos de entrada y los modelos de resultados de las herramientas MAST en su versión 2.0. Sin embargo, la librería constituye una aportación en sí misma, ya que puede ser utilizada para procesar modelos independientemente de su metamodelo.</a:t>
            </a:r>
          </a:p>
          <a:p>
            <a:endParaRPr lang="es-ES" sz="1200" b="0" i="0" u="none" strike="noStrike" kern="1200" baseline="0" smtClean="0">
              <a:solidFill>
                <a:schemeClr val="tx1"/>
              </a:solidFill>
              <a:latin typeface="+mn-lt"/>
              <a:ea typeface="+mn-ea"/>
              <a:cs typeface="+mn-cs"/>
            </a:endParaRPr>
          </a:p>
          <a:p>
            <a:endParaRPr lang="es-ES" dirty="0"/>
          </a:p>
        </p:txBody>
      </p:sp>
      <p:sp>
        <p:nvSpPr>
          <p:cNvPr id="4" name="3 Marcador de número de diapositiva"/>
          <p:cNvSpPr>
            <a:spLocks noGrp="1"/>
          </p:cNvSpPr>
          <p:nvPr>
            <p:ph type="sldNum" sz="quarter" idx="10"/>
          </p:nvPr>
        </p:nvSpPr>
        <p:spPr/>
        <p:txBody>
          <a:bodyPr/>
          <a:lstStyle/>
          <a:p>
            <a:fld id="{5DA13D7C-9679-47DB-BA17-CC447AA35BDF}" type="slidenum">
              <a:rPr lang="es-ES" smtClean="0"/>
              <a:t>20</a:t>
            </a:fld>
            <a:endParaRPr lang="es-ES"/>
          </a:p>
        </p:txBody>
      </p:sp>
    </p:spTree>
    <p:extLst>
      <p:ext uri="{BB962C8B-B14F-4D97-AF65-F5344CB8AC3E}">
        <p14:creationId xmlns:p14="http://schemas.microsoft.com/office/powerpoint/2010/main" val="1723737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Es</a:t>
            </a:r>
            <a:r>
              <a:rPr lang="es-ES" baseline="0" dirty="0" smtClean="0"/>
              <a:t> un entorno para el modelado y análisis de sistemas de tiempo real, desarrollado por el grupo CTR de la universidad de Cantabria. Proporciona una </a:t>
            </a:r>
            <a:r>
              <a:rPr lang="es-ES" b="1" u="sng" baseline="0" dirty="0" smtClean="0"/>
              <a:t>metodología de modelado para la formulación del modelo de tiempo real de un sistema</a:t>
            </a:r>
            <a:r>
              <a:rPr lang="es-ES" baseline="0" dirty="0" smtClean="0"/>
              <a:t>, así como un conjunto de herramientas que pueden aplicar diferentes tipo de análisis: Simulación (en java y no su lanzamiento es diferente a esta implementación), cálculo de </a:t>
            </a:r>
            <a:r>
              <a:rPr lang="es-ES" baseline="0" dirty="0" err="1" smtClean="0"/>
              <a:t>Slacks</a:t>
            </a:r>
            <a:r>
              <a:rPr lang="es-ES" baseline="0" dirty="0" smtClean="0"/>
              <a:t>, asignación de prioridades, análisis de planificabilidad.</a:t>
            </a:r>
          </a:p>
          <a:p>
            <a:endParaRPr lang="es-ES" baseline="0" dirty="0" smtClean="0"/>
          </a:p>
          <a:p>
            <a:pPr marL="171450" indent="-171450">
              <a:buFontTx/>
              <a:buChar char="-"/>
            </a:pPr>
            <a:r>
              <a:rPr lang="es-ES" b="1" baseline="0" dirty="0" smtClean="0">
                <a:solidFill>
                  <a:srgbClr val="C00000"/>
                </a:solidFill>
              </a:rPr>
              <a:t>No hablar del constructor de modelos, ni del gestor de datos</a:t>
            </a:r>
            <a:r>
              <a:rPr lang="es-ES" baseline="0" dirty="0" smtClean="0"/>
              <a:t>. Centrase en el modelo de </a:t>
            </a:r>
            <a:r>
              <a:rPr lang="es-ES" baseline="0" dirty="0" smtClean="0"/>
              <a:t>datos como elemento central de MAST.</a:t>
            </a:r>
            <a:endParaRPr lang="es-ES" baseline="0" dirty="0" smtClean="0"/>
          </a:p>
          <a:p>
            <a:pPr marL="0" indent="0">
              <a:buFontTx/>
              <a:buNone/>
            </a:pPr>
            <a:endParaRPr lang="es-ES" baseline="0" dirty="0" smtClean="0"/>
          </a:p>
          <a:p>
            <a:pPr marL="0" indent="0">
              <a:buFontTx/>
              <a:buNone/>
            </a:pPr>
            <a:r>
              <a:rPr lang="es-ES" baseline="0" dirty="0" smtClean="0"/>
              <a:t>El </a:t>
            </a:r>
            <a:r>
              <a:rPr lang="es-ES" b="1" baseline="0" dirty="0" smtClean="0"/>
              <a:t>modelo de datos </a:t>
            </a:r>
            <a:r>
              <a:rPr lang="es-ES" baseline="0" dirty="0" smtClean="0"/>
              <a:t>está compuesto por:</a:t>
            </a:r>
          </a:p>
          <a:p>
            <a:pPr marL="0" indent="0">
              <a:buFontTx/>
              <a:buNone/>
            </a:pPr>
            <a:r>
              <a:rPr lang="es-ES" baseline="0" dirty="0" smtClean="0"/>
              <a:t>  - modelo de descripción del sistema: describe el comportamiento temporal del sistema como un conjunto de transacciones, ejecutadas en respuesta eventos externos o procedentes del reloj del sistema.</a:t>
            </a:r>
          </a:p>
          <a:p>
            <a:pPr marL="0" indent="0">
              <a:buFontTx/>
              <a:buNone/>
            </a:pPr>
            <a:r>
              <a:rPr lang="es-ES" baseline="0" dirty="0" smtClean="0"/>
              <a:t> - Modelo de resultados. Describe los resultados obtenidos después de aplicar el análisis correspondiente.</a:t>
            </a:r>
          </a:p>
          <a:p>
            <a:pPr marL="0" indent="0">
              <a:buFontTx/>
              <a:buNone/>
            </a:pPr>
            <a:r>
              <a:rPr lang="es-ES" baseline="0" dirty="0" smtClean="0"/>
              <a:t> - Modelo de trazas: describe las trazas de ejecución de la simulación del comportamiento del sistema.</a:t>
            </a:r>
          </a:p>
          <a:p>
            <a:pPr marL="0" indent="0">
              <a:buFontTx/>
              <a:buNone/>
            </a:pPr>
            <a:endParaRPr lang="es-ES" baseline="0" dirty="0" smtClean="0"/>
          </a:p>
          <a:p>
            <a:pPr lvl="0"/>
            <a:r>
              <a:rPr lang="es-ES" sz="1200" b="1" kern="1200" dirty="0" smtClean="0">
                <a:solidFill>
                  <a:schemeClr val="tx1"/>
                </a:solidFill>
                <a:effectLst/>
                <a:latin typeface="+mn-lt"/>
                <a:ea typeface="+mn-ea"/>
                <a:cs typeface="+mn-cs"/>
              </a:rPr>
              <a:t>Herramientas de análisis de planificabilidad</a:t>
            </a:r>
            <a:r>
              <a:rPr lang="es-ES" sz="1200" kern="1200" dirty="0" smtClean="0">
                <a:solidFill>
                  <a:schemeClr val="tx1"/>
                </a:solidFill>
                <a:effectLst/>
                <a:latin typeface="+mn-lt"/>
                <a:ea typeface="+mn-ea"/>
                <a:cs typeface="+mn-cs"/>
              </a:rPr>
              <a:t>, que aplicando técnicas analíticas de peor caso, permiten verificar el cumplimiento de requisitos de tiempo real estricto.</a:t>
            </a:r>
          </a:p>
          <a:p>
            <a:pPr lvl="0"/>
            <a:r>
              <a:rPr lang="es-ES" sz="1200" kern="1200" dirty="0" smtClean="0">
                <a:solidFill>
                  <a:schemeClr val="tx1"/>
                </a:solidFill>
                <a:effectLst/>
                <a:latin typeface="+mn-lt"/>
                <a:ea typeface="+mn-ea"/>
                <a:cs typeface="+mn-cs"/>
              </a:rPr>
              <a:t>Herramienta de </a:t>
            </a:r>
            <a:r>
              <a:rPr lang="es-ES" sz="1200" b="1" kern="1200" dirty="0" smtClean="0">
                <a:solidFill>
                  <a:schemeClr val="tx1"/>
                </a:solidFill>
                <a:effectLst/>
                <a:latin typeface="+mn-lt"/>
                <a:ea typeface="+mn-ea"/>
                <a:cs typeface="+mn-cs"/>
              </a:rPr>
              <a:t>simulación</a:t>
            </a:r>
            <a:r>
              <a:rPr lang="es-ES" sz="1200" kern="1200" dirty="0" smtClean="0">
                <a:solidFill>
                  <a:schemeClr val="tx1"/>
                </a:solidFill>
                <a:effectLst/>
                <a:latin typeface="+mn-lt"/>
                <a:ea typeface="+mn-ea"/>
                <a:cs typeface="+mn-cs"/>
              </a:rPr>
              <a:t>, que aplicando técnicas basadas en simulación permiten verificar el cumplimiento de requisitos de tiempo real laxo.</a:t>
            </a:r>
          </a:p>
          <a:p>
            <a:pPr lvl="0"/>
            <a:r>
              <a:rPr lang="es-ES" sz="1200" kern="1200" dirty="0" smtClean="0">
                <a:solidFill>
                  <a:schemeClr val="tx1"/>
                </a:solidFill>
                <a:effectLst/>
                <a:latin typeface="+mn-lt"/>
                <a:ea typeface="+mn-ea"/>
                <a:cs typeface="+mn-cs"/>
              </a:rPr>
              <a:t>Herramientas de cálculo de </a:t>
            </a:r>
            <a:r>
              <a:rPr lang="es-ES" sz="1200" b="1" kern="1200" dirty="0" smtClean="0">
                <a:solidFill>
                  <a:schemeClr val="tx1"/>
                </a:solidFill>
                <a:effectLst/>
                <a:latin typeface="+mn-lt"/>
                <a:ea typeface="+mn-ea"/>
                <a:cs typeface="+mn-cs"/>
              </a:rPr>
              <a:t>holguras</a:t>
            </a:r>
            <a:r>
              <a:rPr lang="es-ES" sz="1200" kern="1200" dirty="0" smtClean="0">
                <a:solidFill>
                  <a:schemeClr val="tx1"/>
                </a:solidFill>
                <a:effectLst/>
                <a:latin typeface="+mn-lt"/>
                <a:ea typeface="+mn-ea"/>
                <a:cs typeface="+mn-cs"/>
              </a:rPr>
              <a:t>, que permiten evaluar cómo de lejos está un sistema de ser planificable (o cómo de cerca de dejar de serlo)</a:t>
            </a:r>
            <a:r>
              <a:rPr lang="es-ES" sz="1200" i="1" kern="1200" dirty="0" smtClean="0">
                <a:solidFill>
                  <a:schemeClr val="tx1"/>
                </a:solidFill>
                <a:effectLst/>
                <a:latin typeface="+mn-lt"/>
                <a:ea typeface="+mn-ea"/>
                <a:cs typeface="+mn-cs"/>
              </a:rPr>
              <a:t>.</a:t>
            </a:r>
            <a:endParaRPr lang="es-ES" sz="1200" kern="1200" dirty="0" smtClean="0">
              <a:solidFill>
                <a:schemeClr val="tx1"/>
              </a:solidFill>
              <a:effectLst/>
              <a:latin typeface="+mn-lt"/>
              <a:ea typeface="+mn-ea"/>
              <a:cs typeface="+mn-cs"/>
            </a:endParaRPr>
          </a:p>
          <a:p>
            <a:pPr lvl="0"/>
            <a:r>
              <a:rPr lang="es-ES" sz="1200" kern="1200" dirty="0" smtClean="0">
                <a:solidFill>
                  <a:schemeClr val="tx1"/>
                </a:solidFill>
                <a:effectLst/>
                <a:latin typeface="+mn-lt"/>
                <a:ea typeface="+mn-ea"/>
                <a:cs typeface="+mn-cs"/>
              </a:rPr>
              <a:t>Herramientas de asignación de </a:t>
            </a:r>
            <a:r>
              <a:rPr lang="es-ES" sz="1200" b="1" kern="1200" dirty="0" smtClean="0">
                <a:solidFill>
                  <a:schemeClr val="tx1"/>
                </a:solidFill>
                <a:effectLst/>
                <a:latin typeface="+mn-lt"/>
                <a:ea typeface="+mn-ea"/>
                <a:cs typeface="+mn-cs"/>
              </a:rPr>
              <a:t>parámetros</a:t>
            </a:r>
            <a:r>
              <a:rPr lang="es-ES" sz="1200" kern="1200" dirty="0" smtClean="0">
                <a:solidFill>
                  <a:schemeClr val="tx1"/>
                </a:solidFill>
                <a:effectLst/>
                <a:latin typeface="+mn-lt"/>
                <a:ea typeface="+mn-ea"/>
                <a:cs typeface="+mn-cs"/>
              </a:rPr>
              <a:t> de planificación, que permiten calcular los parámetros de planificación – prioridades y techos de recursos compartidos - que hacen a un sistema planificable</a:t>
            </a:r>
            <a:r>
              <a:rPr lang="es-ES" sz="1200" i="1" kern="1200" dirty="0" smtClean="0">
                <a:solidFill>
                  <a:schemeClr val="tx1"/>
                </a:solidFill>
                <a:effectLst/>
                <a:latin typeface="+mn-lt"/>
                <a:ea typeface="+mn-ea"/>
                <a:cs typeface="+mn-cs"/>
              </a:rPr>
              <a:t>.</a:t>
            </a:r>
          </a:p>
          <a:p>
            <a:pPr lvl="0"/>
            <a:endParaRPr lang="es-ES" sz="1200" i="1" kern="1200" dirty="0" smtClean="0">
              <a:solidFill>
                <a:schemeClr val="tx1"/>
              </a:solidFill>
              <a:effectLst/>
              <a:latin typeface="+mn-lt"/>
              <a:ea typeface="+mn-ea"/>
              <a:cs typeface="+mn-cs"/>
            </a:endParaRPr>
          </a:p>
          <a:p>
            <a:r>
              <a:rPr lang="es-ES" sz="1200" b="0" i="0" u="none" strike="noStrike" kern="1200" baseline="0" dirty="0" smtClean="0">
                <a:solidFill>
                  <a:schemeClr val="tx1"/>
                </a:solidFill>
                <a:latin typeface="+mn-lt"/>
                <a:ea typeface="+mn-ea"/>
                <a:cs typeface="+mn-cs"/>
              </a:rPr>
              <a:t>El entorno MAST se encuentra actualmente en pleno proceso de evolución hacia su versión 2.0, tratando de adaptarlo a una visión más orientada a MDE. Los modelos de datos de la nueva versión ya han sido definidos, dando lugar a los metamodelos MAST 2.0 [4], MAST </a:t>
            </a:r>
            <a:r>
              <a:rPr lang="es-ES" sz="1200" b="0" i="0" u="none" strike="noStrike" kern="1200" baseline="0" dirty="0" err="1" smtClean="0">
                <a:solidFill>
                  <a:schemeClr val="tx1"/>
                </a:solidFill>
                <a:latin typeface="+mn-lt"/>
                <a:ea typeface="+mn-ea"/>
                <a:cs typeface="+mn-cs"/>
              </a:rPr>
              <a:t>Results</a:t>
            </a:r>
            <a:r>
              <a:rPr lang="es-ES" sz="1200" b="0" i="0" u="none" strike="noStrike" kern="1200" baseline="0" dirty="0" smtClean="0">
                <a:solidFill>
                  <a:schemeClr val="tx1"/>
                </a:solidFill>
                <a:latin typeface="+mn-lt"/>
                <a:ea typeface="+mn-ea"/>
                <a:cs typeface="+mn-cs"/>
              </a:rPr>
              <a:t> 2.0 y MAST Traces 2.0. Estos nuevos metamodelos incorporan nuevos elementos de modelado y redefinen mejor algunos de los anteriores [5]. Sin embargo las herramientas, excepto el simulador, todavía no han sido actualizadas. Esto hace que la mayoría de ellas sigan admitiendo únicamente como entrada modelos acordes a la versión MAST 1.4.</a:t>
            </a:r>
            <a:endParaRPr lang="es-ES" sz="1200" kern="1200" dirty="0" smtClean="0">
              <a:solidFill>
                <a:schemeClr val="tx1"/>
              </a:solidFill>
              <a:effectLst/>
              <a:latin typeface="+mn-lt"/>
              <a:ea typeface="+mn-ea"/>
              <a:cs typeface="+mn-cs"/>
            </a:endParaRPr>
          </a:p>
          <a:p>
            <a:pPr marL="0" indent="0">
              <a:buFontTx/>
              <a:buNone/>
            </a:pPr>
            <a:endParaRPr lang="es-ES" dirty="0"/>
          </a:p>
        </p:txBody>
      </p:sp>
      <p:sp>
        <p:nvSpPr>
          <p:cNvPr id="4" name="3 Marcador de número de diapositiva"/>
          <p:cNvSpPr>
            <a:spLocks noGrp="1"/>
          </p:cNvSpPr>
          <p:nvPr>
            <p:ph type="sldNum" sz="quarter" idx="10"/>
          </p:nvPr>
        </p:nvSpPr>
        <p:spPr/>
        <p:txBody>
          <a:bodyPr/>
          <a:lstStyle/>
          <a:p>
            <a:fld id="{5DA13D7C-9679-47DB-BA17-CC447AA35BDF}" type="slidenum">
              <a:rPr lang="es-ES" smtClean="0"/>
              <a:t>3</a:t>
            </a:fld>
            <a:endParaRPr lang="es-ES"/>
          </a:p>
        </p:txBody>
      </p:sp>
    </p:spTree>
    <p:extLst>
      <p:ext uri="{BB962C8B-B14F-4D97-AF65-F5344CB8AC3E}">
        <p14:creationId xmlns:p14="http://schemas.microsoft.com/office/powerpoint/2010/main" val="2955395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Una</a:t>
            </a:r>
            <a:r>
              <a:rPr lang="es-ES" baseline="0" dirty="0" smtClean="0"/>
              <a:t> de las líneas de investigación que actualmente CTR es la aplicación e MDE al diseño de STR, la cual comprende la especificación de una metodología </a:t>
            </a:r>
            <a:r>
              <a:rPr lang="es-ES" b="1" baseline="0" dirty="0" smtClean="0"/>
              <a:t>RT-MDE</a:t>
            </a:r>
            <a:r>
              <a:rPr lang="es-ES" baseline="0" dirty="0" smtClean="0"/>
              <a:t> para la construcción de entornos de desarrollo basado en MDE y destinados a tales aplicaciones. En consecuencia, un entorno MDE integra:</a:t>
            </a:r>
          </a:p>
          <a:p>
            <a:pPr marL="171450" indent="-171450">
              <a:buFont typeface="Arial" panose="020B0604020202020204" pitchFamily="34" charset="0"/>
              <a:buChar char="•"/>
            </a:pPr>
            <a:r>
              <a:rPr lang="es-ES" baseline="0" dirty="0" smtClean="0"/>
              <a:t>Modelos mediantes lo que se formula la información acerca del sistema bajo desarrollo.</a:t>
            </a:r>
          </a:p>
          <a:p>
            <a:pPr marL="171450" indent="-171450">
              <a:buFont typeface="Arial" panose="020B0604020202020204" pitchFamily="34" charset="0"/>
              <a:buChar char="•"/>
            </a:pPr>
            <a:r>
              <a:rPr lang="es-ES" baseline="0" dirty="0" smtClean="0"/>
              <a:t>Las herramientas mediante las cuales se realizan los procesos de desarrollo soportando por el entorno,</a:t>
            </a:r>
          </a:p>
          <a:p>
            <a:pPr marL="171450" indent="-171450">
              <a:buFont typeface="Arial" panose="020B0604020202020204" pitchFamily="34" charset="0"/>
              <a:buChar char="•"/>
            </a:pPr>
            <a:r>
              <a:rPr lang="es-ES" baseline="0" dirty="0" smtClean="0"/>
              <a:t>Los mecanismos y recursos (textuales, tabulares, gráficos) para la integración con el operador.</a:t>
            </a:r>
          </a:p>
          <a:p>
            <a:pPr marL="171450" indent="-171450">
              <a:buFont typeface="Arial" panose="020B0604020202020204" pitchFamily="34" charset="0"/>
              <a:buChar char="•"/>
            </a:pPr>
            <a:endParaRPr lang="es-ES" baseline="0" dirty="0" smtClean="0"/>
          </a:p>
          <a:p>
            <a:r>
              <a:rPr lang="es-ES" sz="1200" b="0" i="0" u="none" strike="noStrike" kern="1200" baseline="0" dirty="0" smtClean="0">
                <a:solidFill>
                  <a:schemeClr val="tx1"/>
                </a:solidFill>
                <a:latin typeface="+mn-lt"/>
                <a:ea typeface="+mn-ea"/>
                <a:cs typeface="+mn-cs"/>
              </a:rPr>
              <a:t>se ha implementado el entorno sobre la plataforma Eclipse porque su </a:t>
            </a:r>
            <a:r>
              <a:rPr lang="es-ES" sz="1200" b="0" i="1" u="none" strike="noStrike" kern="1200" baseline="0" dirty="0" err="1" smtClean="0">
                <a:solidFill>
                  <a:schemeClr val="tx1"/>
                </a:solidFill>
                <a:latin typeface="+mn-lt"/>
                <a:ea typeface="+mn-ea"/>
                <a:cs typeface="+mn-cs"/>
              </a:rPr>
              <a:t>framework</a:t>
            </a:r>
            <a:r>
              <a:rPr lang="es-ES" sz="1200" b="0" i="1" u="none" strike="noStrike" kern="1200" baseline="0" dirty="0" smtClean="0">
                <a:solidFill>
                  <a:schemeClr val="tx1"/>
                </a:solidFill>
                <a:latin typeface="+mn-lt"/>
                <a:ea typeface="+mn-ea"/>
                <a:cs typeface="+mn-cs"/>
              </a:rPr>
              <a:t> </a:t>
            </a:r>
            <a:r>
              <a:rPr lang="es-ES" sz="1200" b="0" i="0" u="none" strike="noStrike" kern="1200" baseline="0" dirty="0" smtClean="0">
                <a:solidFill>
                  <a:schemeClr val="tx1"/>
                </a:solidFill>
                <a:latin typeface="+mn-lt"/>
                <a:ea typeface="+mn-ea"/>
                <a:cs typeface="+mn-cs"/>
              </a:rPr>
              <a:t>de modelado soporta de forma natural la disciplina MDE, infraestructura del </a:t>
            </a:r>
            <a:r>
              <a:rPr lang="es-ES" sz="1200" b="0" i="1" u="none" strike="noStrike" kern="1200" baseline="0" dirty="0" err="1" smtClean="0">
                <a:solidFill>
                  <a:schemeClr val="tx1"/>
                </a:solidFill>
                <a:latin typeface="+mn-lt"/>
                <a:ea typeface="+mn-ea"/>
                <a:cs typeface="+mn-cs"/>
              </a:rPr>
              <a:t>workbench</a:t>
            </a:r>
            <a:r>
              <a:rPr lang="es-ES" sz="1200" b="0" i="1" u="none" strike="noStrike" kern="1200" baseline="0" dirty="0" smtClean="0">
                <a:solidFill>
                  <a:schemeClr val="tx1"/>
                </a:solidFill>
                <a:latin typeface="+mn-lt"/>
                <a:ea typeface="+mn-ea"/>
                <a:cs typeface="+mn-cs"/>
              </a:rPr>
              <a:t> </a:t>
            </a:r>
            <a:r>
              <a:rPr lang="es-ES" sz="1200" b="0" i="0" u="none" strike="noStrike" kern="1200" baseline="0" dirty="0" smtClean="0">
                <a:solidFill>
                  <a:schemeClr val="tx1"/>
                </a:solidFill>
                <a:latin typeface="+mn-lt"/>
                <a:ea typeface="+mn-ea"/>
                <a:cs typeface="+mn-cs"/>
              </a:rPr>
              <a:t>de Eclipse posibilita una implementación inmediata y estandarizada del entorno y su arquitectura modular (basada en </a:t>
            </a:r>
            <a:r>
              <a:rPr lang="es-ES" sz="1200" b="0" i="1" u="none" strike="noStrike" kern="1200" baseline="0" dirty="0" err="1" smtClean="0">
                <a:solidFill>
                  <a:schemeClr val="tx1"/>
                </a:solidFill>
                <a:latin typeface="+mn-lt"/>
                <a:ea typeface="+mn-ea"/>
                <a:cs typeface="+mn-cs"/>
              </a:rPr>
              <a:t>plug-ins</a:t>
            </a:r>
            <a:r>
              <a:rPr lang="es-ES" sz="1200" b="0" i="0" u="none" strike="noStrike" kern="1200" baseline="0" dirty="0" smtClean="0">
                <a:solidFill>
                  <a:schemeClr val="tx1"/>
                </a:solidFill>
                <a:latin typeface="+mn-lt"/>
                <a:ea typeface="+mn-ea"/>
                <a:cs typeface="+mn-cs"/>
              </a:rPr>
              <a:t>) hace que el mecanismo de integración de nuevas funcionalidades sea robusto y confiable.</a:t>
            </a:r>
            <a:endParaRPr lang="es-ES" dirty="0" smtClean="0"/>
          </a:p>
          <a:p>
            <a:endParaRPr lang="es-ES" dirty="0" smtClean="0"/>
          </a:p>
          <a:p>
            <a:endParaRPr lang="es-ES" dirty="0" smtClean="0"/>
          </a:p>
          <a:p>
            <a:r>
              <a:rPr lang="es-ES" dirty="0" smtClean="0"/>
              <a:t>En la construcción</a:t>
            </a:r>
            <a:r>
              <a:rPr lang="es-ES" baseline="0" dirty="0" smtClean="0"/>
              <a:t> de un entorno, se deben considerar un dominio específico, la plataforma de soporte y una metodología, ortogonales entre ellos. En este caso, la metodología es MAST, el dominio de tiempo real, y la plataforma eclipse.</a:t>
            </a:r>
            <a:endParaRPr lang="es-ES" dirty="0" smtClean="0"/>
          </a:p>
          <a:p>
            <a:endParaRPr lang="es-ES" dirty="0" smtClean="0"/>
          </a:p>
          <a:p>
            <a:r>
              <a:rPr lang="es-ES" dirty="0" smtClean="0"/>
              <a:t>PÁGINA 20 de</a:t>
            </a:r>
            <a:r>
              <a:rPr lang="es-ES" baseline="0" dirty="0" smtClean="0"/>
              <a:t> la memoria</a:t>
            </a:r>
            <a:endParaRPr lang="es-ES" dirty="0"/>
          </a:p>
        </p:txBody>
      </p:sp>
      <p:sp>
        <p:nvSpPr>
          <p:cNvPr id="4" name="3 Marcador de número de diapositiva"/>
          <p:cNvSpPr>
            <a:spLocks noGrp="1"/>
          </p:cNvSpPr>
          <p:nvPr>
            <p:ph type="sldNum" sz="quarter" idx="10"/>
          </p:nvPr>
        </p:nvSpPr>
        <p:spPr/>
        <p:txBody>
          <a:bodyPr/>
          <a:lstStyle/>
          <a:p>
            <a:fld id="{5DA13D7C-9679-47DB-BA17-CC447AA35BDF}" type="slidenum">
              <a:rPr lang="es-ES" smtClean="0"/>
              <a:t>4</a:t>
            </a:fld>
            <a:endParaRPr lang="es-ES"/>
          </a:p>
        </p:txBody>
      </p:sp>
    </p:spTree>
    <p:extLst>
      <p:ext uri="{BB962C8B-B14F-4D97-AF65-F5344CB8AC3E}">
        <p14:creationId xmlns:p14="http://schemas.microsoft.com/office/powerpoint/2010/main" val="4019719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Integración de recursos del entorno. Por ejemplo, MAST, simulador, etc.</a:t>
            </a:r>
          </a:p>
          <a:p>
            <a:pPr marL="0" marR="0" indent="0" algn="l" defTabSz="914400" rtl="0" eaLnBrk="1" fontAlgn="auto" latinLnBrk="0" hangingPunct="1">
              <a:lnSpc>
                <a:spcPct val="100000"/>
              </a:lnSpc>
              <a:spcBef>
                <a:spcPts val="0"/>
              </a:spcBef>
              <a:spcAft>
                <a:spcPts val="0"/>
              </a:spcAft>
              <a:buClrTx/>
              <a:buSzTx/>
              <a:buFontTx/>
              <a:buNone/>
              <a:tabLst/>
              <a:defRPr/>
            </a:pPr>
            <a:endParaRPr lang="es-ES" dirty="0" smtClean="0"/>
          </a:p>
          <a:p>
            <a:r>
              <a:rPr lang="es-ES" sz="1200" b="0" i="0" u="none" strike="noStrike" kern="1200" baseline="0" dirty="0" smtClean="0">
                <a:solidFill>
                  <a:schemeClr val="tx1"/>
                </a:solidFill>
                <a:latin typeface="+mn-lt"/>
                <a:ea typeface="+mn-ea"/>
                <a:cs typeface="+mn-cs"/>
              </a:rPr>
              <a:t>La plataforma Eclipse proporciona soporte MDE a través de su proyecto de primer nivel </a:t>
            </a:r>
            <a:r>
              <a:rPr lang="es-ES" sz="1200" b="0" i="1" u="none" strike="noStrike" kern="1200" baseline="0" dirty="0" smtClean="0">
                <a:solidFill>
                  <a:schemeClr val="tx1"/>
                </a:solidFill>
                <a:latin typeface="+mn-lt"/>
                <a:ea typeface="+mn-ea"/>
                <a:cs typeface="+mn-cs"/>
              </a:rPr>
              <a:t>Eclipse </a:t>
            </a:r>
            <a:r>
              <a:rPr lang="es-ES" sz="1200" b="0" i="1" u="none" strike="noStrike" kern="1200" baseline="0" dirty="0" err="1" smtClean="0">
                <a:solidFill>
                  <a:schemeClr val="tx1"/>
                </a:solidFill>
                <a:latin typeface="+mn-lt"/>
                <a:ea typeface="+mn-ea"/>
                <a:cs typeface="+mn-cs"/>
              </a:rPr>
              <a:t>Modeling</a:t>
            </a:r>
            <a:r>
              <a:rPr lang="es-ES" sz="1200" b="0" i="1" u="none" strike="noStrike" kern="1200" baseline="0" dirty="0" smtClean="0">
                <a:solidFill>
                  <a:schemeClr val="tx1"/>
                </a:solidFill>
                <a:latin typeface="+mn-lt"/>
                <a:ea typeface="+mn-ea"/>
                <a:cs typeface="+mn-cs"/>
              </a:rPr>
              <a:t> Project </a:t>
            </a:r>
            <a:r>
              <a:rPr lang="es-ES" sz="1200" b="0" i="0" u="none" strike="noStrike" kern="1200" baseline="0" dirty="0" smtClean="0">
                <a:solidFill>
                  <a:schemeClr val="tx1"/>
                </a:solidFill>
                <a:latin typeface="+mn-lt"/>
                <a:ea typeface="+mn-ea"/>
                <a:cs typeface="+mn-cs"/>
              </a:rPr>
              <a:t>(EMP) y en concreto su </a:t>
            </a:r>
            <a:r>
              <a:rPr lang="es-ES" sz="1200" b="0" i="0" u="none" strike="noStrike" kern="1200" baseline="0" dirty="0" err="1" smtClean="0">
                <a:solidFill>
                  <a:schemeClr val="tx1"/>
                </a:solidFill>
                <a:latin typeface="+mn-lt"/>
                <a:ea typeface="+mn-ea"/>
                <a:cs typeface="+mn-cs"/>
              </a:rPr>
              <a:t>subproyecto</a:t>
            </a:r>
            <a:r>
              <a:rPr lang="es-ES" sz="1200" b="0" i="0" u="none" strike="noStrike" kern="1200" baseline="0" dirty="0" smtClean="0">
                <a:solidFill>
                  <a:schemeClr val="tx1"/>
                </a:solidFill>
                <a:latin typeface="+mn-lt"/>
                <a:ea typeface="+mn-ea"/>
                <a:cs typeface="+mn-cs"/>
              </a:rPr>
              <a:t> </a:t>
            </a:r>
            <a:r>
              <a:rPr lang="es-ES" sz="1200" b="0" i="1" u="none" strike="noStrike" kern="1200" baseline="0" dirty="0" smtClean="0">
                <a:solidFill>
                  <a:schemeClr val="tx1"/>
                </a:solidFill>
                <a:latin typeface="+mn-lt"/>
                <a:ea typeface="+mn-ea"/>
                <a:cs typeface="+mn-cs"/>
              </a:rPr>
              <a:t>Eclipse </a:t>
            </a:r>
            <a:r>
              <a:rPr lang="es-ES" sz="1200" b="0" i="1" u="none" strike="noStrike" kern="1200" baseline="0" dirty="0" err="1" smtClean="0">
                <a:solidFill>
                  <a:schemeClr val="tx1"/>
                </a:solidFill>
                <a:latin typeface="+mn-lt"/>
                <a:ea typeface="+mn-ea"/>
                <a:cs typeface="+mn-cs"/>
              </a:rPr>
              <a:t>Modeling</a:t>
            </a:r>
            <a:r>
              <a:rPr lang="es-ES" sz="1200" b="0" i="1" u="none" strike="noStrike" kern="1200" baseline="0" dirty="0" smtClean="0">
                <a:solidFill>
                  <a:schemeClr val="tx1"/>
                </a:solidFill>
                <a:latin typeface="+mn-lt"/>
                <a:ea typeface="+mn-ea"/>
                <a:cs typeface="+mn-cs"/>
              </a:rPr>
              <a:t> Framework </a:t>
            </a:r>
            <a:r>
              <a:rPr lang="es-ES" sz="1200" b="0" i="0" u="none" strike="noStrike" kern="1200" baseline="0" dirty="0" smtClean="0">
                <a:solidFill>
                  <a:schemeClr val="tx1"/>
                </a:solidFill>
                <a:latin typeface="+mn-lt"/>
                <a:ea typeface="+mn-ea"/>
                <a:cs typeface="+mn-cs"/>
              </a:rPr>
              <a:t>(EMF), El núcleo de EMF está constituido por el lenguaje de </a:t>
            </a:r>
            <a:r>
              <a:rPr lang="es-ES" sz="1200" b="0" i="0" u="none" strike="noStrike" kern="1200" baseline="0" dirty="0" err="1" smtClean="0">
                <a:solidFill>
                  <a:schemeClr val="tx1"/>
                </a:solidFill>
                <a:latin typeface="+mn-lt"/>
                <a:ea typeface="+mn-ea"/>
                <a:cs typeface="+mn-cs"/>
              </a:rPr>
              <a:t>metamodelado</a:t>
            </a:r>
            <a:r>
              <a:rPr lang="es-ES" sz="1200" b="0" i="0" u="none" strike="noStrike" kern="1200" baseline="0" dirty="0" smtClean="0">
                <a:solidFill>
                  <a:schemeClr val="tx1"/>
                </a:solidFill>
                <a:latin typeface="+mn-lt"/>
                <a:ea typeface="+mn-ea"/>
                <a:cs typeface="+mn-cs"/>
              </a:rPr>
              <a:t> </a:t>
            </a:r>
            <a:r>
              <a:rPr lang="es-ES" sz="1200" b="0" i="0" u="none" strike="noStrike" kern="1200" baseline="0" dirty="0" err="1" smtClean="0">
                <a:solidFill>
                  <a:schemeClr val="tx1"/>
                </a:solidFill>
                <a:latin typeface="+mn-lt"/>
                <a:ea typeface="+mn-ea"/>
                <a:cs typeface="+mn-cs"/>
              </a:rPr>
              <a:t>Ecore</a:t>
            </a:r>
            <a:r>
              <a:rPr lang="es-ES" sz="1200" b="0" i="0" u="none" strike="noStrike" kern="1200" baseline="0" dirty="0" smtClean="0">
                <a:solidFill>
                  <a:schemeClr val="tx1"/>
                </a:solidFill>
                <a:latin typeface="+mn-lt"/>
                <a:ea typeface="+mn-ea"/>
                <a:cs typeface="+mn-cs"/>
              </a:rPr>
              <a:t>, cuya principal ventaja es su simplicidad (mucho más reducido que el MOF definido por OMG) y que cubre básicamente los aspectos estructurales de los metamodelos.</a:t>
            </a:r>
          </a:p>
          <a:p>
            <a:endParaRPr lang="es-ES" sz="1200" b="0" i="0" u="none" strike="noStrike" kern="1200" baseline="0" dirty="0" smtClean="0">
              <a:solidFill>
                <a:schemeClr val="tx1"/>
              </a:solidFill>
              <a:latin typeface="+mn-lt"/>
              <a:ea typeface="+mn-ea"/>
              <a:cs typeface="+mn-cs"/>
            </a:endParaRPr>
          </a:p>
          <a:p>
            <a:r>
              <a:rPr lang="es-ES" sz="1200" b="0" i="0" u="none" strike="noStrike" kern="1200" baseline="0" dirty="0" smtClean="0">
                <a:solidFill>
                  <a:schemeClr val="tx1"/>
                </a:solidFill>
                <a:latin typeface="+mn-lt"/>
                <a:ea typeface="+mn-ea"/>
                <a:cs typeface="+mn-cs"/>
              </a:rPr>
              <a:t>EMF proporciona serialización XMI tanto para los meta-modelos formulados mediante </a:t>
            </a:r>
            <a:r>
              <a:rPr lang="es-ES" sz="1200" b="0" i="0" u="none" strike="noStrike" kern="1200" baseline="0" dirty="0" err="1" smtClean="0">
                <a:solidFill>
                  <a:schemeClr val="tx1"/>
                </a:solidFill>
                <a:latin typeface="+mn-lt"/>
                <a:ea typeface="+mn-ea"/>
                <a:cs typeface="+mn-cs"/>
              </a:rPr>
              <a:t>Ecore</a:t>
            </a:r>
            <a:r>
              <a:rPr lang="es-ES" sz="1200" b="0" i="0" u="none" strike="noStrike" kern="1200" baseline="0" dirty="0" smtClean="0">
                <a:solidFill>
                  <a:schemeClr val="tx1"/>
                </a:solidFill>
                <a:latin typeface="+mn-lt"/>
                <a:ea typeface="+mn-ea"/>
                <a:cs typeface="+mn-cs"/>
              </a:rPr>
              <a:t> como para los modelos conformes a ellos, así como editores genéricos para su manipulación y la posibilidad de generar automáticamente una representación de un metamodelo codificada en Java. Sin embargo, lo más importante de todo es que EMF supone la base para la interoperabilidad con todo el resto de </a:t>
            </a:r>
            <a:r>
              <a:rPr lang="es-ES" sz="1200" b="0" i="0" u="none" strike="noStrike" kern="1200" baseline="0" dirty="0" err="1" smtClean="0">
                <a:solidFill>
                  <a:schemeClr val="tx1"/>
                </a:solidFill>
                <a:latin typeface="+mn-lt"/>
                <a:ea typeface="+mn-ea"/>
                <a:cs typeface="+mn-cs"/>
              </a:rPr>
              <a:t>subproyectos</a:t>
            </a:r>
            <a:r>
              <a:rPr lang="es-ES" sz="1200" b="0" i="0" u="none" strike="noStrike" kern="1200" baseline="0" dirty="0" smtClean="0">
                <a:solidFill>
                  <a:schemeClr val="tx1"/>
                </a:solidFill>
                <a:latin typeface="+mn-lt"/>
                <a:ea typeface="+mn-ea"/>
                <a:cs typeface="+mn-cs"/>
              </a:rPr>
              <a:t> y herramientas de EMF.</a:t>
            </a:r>
          </a:p>
        </p:txBody>
      </p:sp>
      <p:sp>
        <p:nvSpPr>
          <p:cNvPr id="4" name="3 Marcador de número de diapositiva"/>
          <p:cNvSpPr>
            <a:spLocks noGrp="1"/>
          </p:cNvSpPr>
          <p:nvPr>
            <p:ph type="sldNum" sz="quarter" idx="10"/>
          </p:nvPr>
        </p:nvSpPr>
        <p:spPr/>
        <p:txBody>
          <a:bodyPr/>
          <a:lstStyle/>
          <a:p>
            <a:fld id="{5DA13D7C-9679-47DB-BA17-CC447AA35BDF}" type="slidenum">
              <a:rPr lang="es-ES" smtClean="0"/>
              <a:t>5</a:t>
            </a:fld>
            <a:endParaRPr lang="es-ES"/>
          </a:p>
        </p:txBody>
      </p:sp>
    </p:spTree>
    <p:extLst>
      <p:ext uri="{BB962C8B-B14F-4D97-AF65-F5344CB8AC3E}">
        <p14:creationId xmlns:p14="http://schemas.microsoft.com/office/powerpoint/2010/main" val="3176138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b="0" i="1" u="none" strike="noStrike" kern="1200" baseline="0" dirty="0" smtClean="0">
                <a:solidFill>
                  <a:srgbClr val="FF0000"/>
                </a:solidFill>
                <a:latin typeface="+mn-lt"/>
                <a:ea typeface="+mn-ea"/>
                <a:cs typeface="+mn-cs"/>
              </a:rPr>
              <a:t>Explicar páginas 7, 8 y 9. Tiempo 4 minutos</a:t>
            </a:r>
            <a:r>
              <a:rPr lang="es-ES" sz="1200" b="0" i="0" u="none" strike="noStrike" kern="1200" baseline="0" dirty="0" smtClean="0">
                <a:solidFill>
                  <a:schemeClr val="tx1"/>
                </a:solidFill>
                <a:latin typeface="+mn-lt"/>
                <a:ea typeface="+mn-ea"/>
                <a:cs typeface="+mn-cs"/>
              </a:rPr>
              <a:t>.</a:t>
            </a:r>
          </a:p>
          <a:p>
            <a:endParaRPr lang="es-ES" sz="1200" b="0" i="0" u="none" strike="noStrike" kern="1200" baseline="0" dirty="0" smtClean="0">
              <a:solidFill>
                <a:schemeClr val="tx1"/>
              </a:solidFill>
              <a:latin typeface="+mn-lt"/>
              <a:ea typeface="+mn-ea"/>
              <a:cs typeface="+mn-cs"/>
            </a:endParaRPr>
          </a:p>
          <a:p>
            <a:endParaRPr lang="es-ES" sz="1200" b="0" i="0" u="none" strike="noStrike" kern="1200" baseline="0" dirty="0" smtClean="0">
              <a:solidFill>
                <a:schemeClr val="tx1"/>
              </a:solidFill>
              <a:latin typeface="+mn-lt"/>
              <a:ea typeface="+mn-ea"/>
              <a:cs typeface="+mn-cs"/>
            </a:endParaRPr>
          </a:p>
          <a:p>
            <a:r>
              <a:rPr lang="es-ES" sz="1200" b="0" i="0" u="none" strike="noStrike" kern="1200" baseline="0" dirty="0" smtClean="0">
                <a:solidFill>
                  <a:schemeClr val="tx1"/>
                </a:solidFill>
                <a:latin typeface="+mn-lt"/>
                <a:ea typeface="+mn-ea"/>
                <a:cs typeface="+mn-cs"/>
              </a:rPr>
              <a:t>¿Por qué integrar y no usar directamente el MAST ya disponible, creando un agente de lanzamiento?</a:t>
            </a:r>
          </a:p>
          <a:p>
            <a:endParaRPr lang="es-ES" sz="1200" b="0" i="0" u="none" strike="noStrike" kern="1200" baseline="0" dirty="0" smtClean="0">
              <a:solidFill>
                <a:schemeClr val="tx1"/>
              </a:solidFill>
              <a:latin typeface="+mn-lt"/>
              <a:ea typeface="+mn-ea"/>
              <a:cs typeface="+mn-cs"/>
            </a:endParaRPr>
          </a:p>
          <a:p>
            <a:r>
              <a:rPr lang="es-ES" sz="1200" b="0" i="0" u="none" strike="noStrike" kern="1200" baseline="0" dirty="0" smtClean="0">
                <a:solidFill>
                  <a:schemeClr val="tx1"/>
                </a:solidFill>
                <a:latin typeface="+mn-lt"/>
                <a:ea typeface="+mn-ea"/>
                <a:cs typeface="+mn-cs"/>
              </a:rPr>
              <a:t> Va en contra de la idea de entorno integrado, dónde toda la información (modelos, resultados, problemas, etc.) se muestra dentro de los recursos propios del entorno. </a:t>
            </a:r>
          </a:p>
          <a:p>
            <a:r>
              <a:rPr lang="es-ES" sz="1200" b="0" i="0" u="none" strike="noStrike" kern="1200" baseline="0" dirty="0" smtClean="0">
                <a:solidFill>
                  <a:schemeClr val="tx1"/>
                </a:solidFill>
                <a:latin typeface="+mn-lt"/>
                <a:ea typeface="+mn-ea"/>
                <a:cs typeface="+mn-cs"/>
              </a:rPr>
              <a:t> Al ejecutarse MAST en consola del sistema operativo, no es posible hacer un seguimiento de la ejecución del proceso de análisis. Si lo que se pretende es que toda la información (advertencias, errores, resultados, seguimiento en consola) se gestione desde el entorno, no habría manera de llevar a cabo esta labor.</a:t>
            </a:r>
          </a:p>
          <a:p>
            <a:r>
              <a:rPr lang="es-ES" sz="1200" b="0" i="0" u="none" strike="noStrike" kern="1200" baseline="0" dirty="0" smtClean="0">
                <a:solidFill>
                  <a:schemeClr val="tx1"/>
                </a:solidFill>
                <a:latin typeface="+mn-lt"/>
                <a:ea typeface="+mn-ea"/>
                <a:cs typeface="+mn-cs"/>
              </a:rPr>
              <a:t> Debería abordarse la tarea de realizar las conversiones de los modelos de entrada y resultados, ya que el entorno RT-MDE utiliza modelos </a:t>
            </a:r>
            <a:r>
              <a:rPr lang="es-ES" sz="1200" b="0" i="0" u="none" strike="noStrike" kern="1200" baseline="0" dirty="0" err="1" smtClean="0">
                <a:solidFill>
                  <a:schemeClr val="tx1"/>
                </a:solidFill>
                <a:latin typeface="+mn-lt"/>
                <a:ea typeface="+mn-ea"/>
                <a:cs typeface="+mn-cs"/>
              </a:rPr>
              <a:t>Ecore</a:t>
            </a:r>
            <a:r>
              <a:rPr lang="es-ES" sz="1200" b="0" i="0" u="none" strike="noStrike" kern="1200" baseline="0" dirty="0" smtClean="0">
                <a:solidFill>
                  <a:schemeClr val="tx1"/>
                </a:solidFill>
                <a:latin typeface="+mn-lt"/>
                <a:ea typeface="+mn-ea"/>
                <a:cs typeface="+mn-cs"/>
              </a:rPr>
              <a:t> conformes al metamodelo MAST 2.0, mientras que la herramienta MAST admite modelos XML o textuales conformes al metamodelo MAST 1.4.</a:t>
            </a:r>
          </a:p>
          <a:p>
            <a:endParaRPr lang="es-ES" sz="1200" b="0" i="0" u="none" strike="noStrike" kern="1200" baseline="0" dirty="0" smtClean="0">
              <a:solidFill>
                <a:schemeClr val="tx1"/>
              </a:solidFill>
              <a:latin typeface="+mn-lt"/>
              <a:ea typeface="+mn-ea"/>
              <a:cs typeface="+mn-cs"/>
            </a:endParaRPr>
          </a:p>
          <a:p>
            <a:endParaRPr lang="es-ES" sz="1200" b="0" i="0" u="none" strike="noStrike" kern="1200" baseline="0" dirty="0" smtClean="0">
              <a:solidFill>
                <a:schemeClr val="tx1"/>
              </a:solidFill>
              <a:latin typeface="+mn-lt"/>
              <a:ea typeface="+mn-ea"/>
              <a:cs typeface="+mn-cs"/>
            </a:endParaRPr>
          </a:p>
          <a:p>
            <a:r>
              <a:rPr lang="es-ES" sz="1200" b="0" i="0" u="none" strike="noStrike" kern="1200" baseline="0" dirty="0" smtClean="0">
                <a:solidFill>
                  <a:schemeClr val="tx1"/>
                </a:solidFill>
                <a:latin typeface="+mn-lt"/>
                <a:ea typeface="+mn-ea"/>
                <a:cs typeface="+mn-cs"/>
              </a:rPr>
              <a:t>-</a:t>
            </a:r>
          </a:p>
        </p:txBody>
      </p:sp>
      <p:sp>
        <p:nvSpPr>
          <p:cNvPr id="4" name="3 Marcador de número de diapositiva"/>
          <p:cNvSpPr>
            <a:spLocks noGrp="1"/>
          </p:cNvSpPr>
          <p:nvPr>
            <p:ph type="sldNum" sz="quarter" idx="10"/>
          </p:nvPr>
        </p:nvSpPr>
        <p:spPr/>
        <p:txBody>
          <a:bodyPr/>
          <a:lstStyle/>
          <a:p>
            <a:fld id="{5DA13D7C-9679-47DB-BA17-CC447AA35BDF}" type="slidenum">
              <a:rPr lang="es-ES" smtClean="0"/>
              <a:t>6</a:t>
            </a:fld>
            <a:endParaRPr lang="es-ES"/>
          </a:p>
        </p:txBody>
      </p:sp>
    </p:spTree>
    <p:extLst>
      <p:ext uri="{BB962C8B-B14F-4D97-AF65-F5344CB8AC3E}">
        <p14:creationId xmlns:p14="http://schemas.microsoft.com/office/powerpoint/2010/main" val="4282646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Explicación página 11.</a:t>
            </a:r>
            <a:r>
              <a:rPr lang="es-ES" baseline="0" dirty="0" smtClean="0"/>
              <a:t> tiempo  (40 </a:t>
            </a:r>
            <a:r>
              <a:rPr lang="es-ES" baseline="0" dirty="0" err="1" smtClean="0"/>
              <a:t>seg</a:t>
            </a:r>
            <a:r>
              <a:rPr lang="es-ES" baseline="0" dirty="0" smtClean="0"/>
              <a:t>. – 1 minuto)</a:t>
            </a:r>
          </a:p>
          <a:p>
            <a:endParaRPr lang="es-ES" dirty="0"/>
          </a:p>
        </p:txBody>
      </p:sp>
      <p:sp>
        <p:nvSpPr>
          <p:cNvPr id="4" name="3 Marcador de número de diapositiva"/>
          <p:cNvSpPr>
            <a:spLocks noGrp="1"/>
          </p:cNvSpPr>
          <p:nvPr>
            <p:ph type="sldNum" sz="quarter" idx="10"/>
          </p:nvPr>
        </p:nvSpPr>
        <p:spPr/>
        <p:txBody>
          <a:bodyPr/>
          <a:lstStyle/>
          <a:p>
            <a:fld id="{5DA13D7C-9679-47DB-BA17-CC447AA35BDF}" type="slidenum">
              <a:rPr lang="es-ES" smtClean="0"/>
              <a:t>7</a:t>
            </a:fld>
            <a:endParaRPr lang="es-ES"/>
          </a:p>
        </p:txBody>
      </p:sp>
    </p:spTree>
    <p:extLst>
      <p:ext uri="{BB962C8B-B14F-4D97-AF65-F5344CB8AC3E}">
        <p14:creationId xmlns:p14="http://schemas.microsoft.com/office/powerpoint/2010/main" val="1015021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Explicación páginas 11, 12, y 13. 1 Minuto</a:t>
            </a:r>
            <a:endParaRPr lang="es-ES" baseline="0" dirty="0" smtClean="0"/>
          </a:p>
          <a:p>
            <a:endParaRPr lang="es-ES" dirty="0"/>
          </a:p>
        </p:txBody>
      </p:sp>
      <p:sp>
        <p:nvSpPr>
          <p:cNvPr id="4" name="3 Marcador de número de diapositiva"/>
          <p:cNvSpPr>
            <a:spLocks noGrp="1"/>
          </p:cNvSpPr>
          <p:nvPr>
            <p:ph type="sldNum" sz="quarter" idx="10"/>
          </p:nvPr>
        </p:nvSpPr>
        <p:spPr/>
        <p:txBody>
          <a:bodyPr/>
          <a:lstStyle/>
          <a:p>
            <a:fld id="{5DA13D7C-9679-47DB-BA17-CC447AA35BDF}" type="slidenum">
              <a:rPr lang="es-ES" smtClean="0"/>
              <a:t>8</a:t>
            </a:fld>
            <a:endParaRPr lang="es-ES"/>
          </a:p>
        </p:txBody>
      </p:sp>
    </p:spTree>
    <p:extLst>
      <p:ext uri="{BB962C8B-B14F-4D97-AF65-F5344CB8AC3E}">
        <p14:creationId xmlns:p14="http://schemas.microsoft.com/office/powerpoint/2010/main" val="1015021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El</a:t>
            </a:r>
            <a:r>
              <a:rPr lang="es-ES" baseline="0" dirty="0" smtClean="0"/>
              <a:t> uso de modelos </a:t>
            </a:r>
            <a:r>
              <a:rPr lang="es-ES" baseline="0" dirty="0" err="1" smtClean="0"/>
              <a:t>Ecore</a:t>
            </a:r>
            <a:r>
              <a:rPr lang="es-ES" baseline="0" dirty="0" smtClean="0"/>
              <a:t> ha </a:t>
            </a:r>
            <a:r>
              <a:rPr lang="es-ES" baseline="0" dirty="0" err="1" smtClean="0"/>
              <a:t>requeridido</a:t>
            </a:r>
            <a:r>
              <a:rPr lang="es-ES" baseline="0" dirty="0" smtClean="0"/>
              <a:t> el planteamiento sobre la forma que </a:t>
            </a:r>
            <a:r>
              <a:rPr lang="es-ES" baseline="0" dirty="0" err="1" smtClean="0"/>
              <a:t>implemen</a:t>
            </a:r>
            <a:endParaRPr lang="es-ES" dirty="0"/>
          </a:p>
        </p:txBody>
      </p:sp>
      <p:sp>
        <p:nvSpPr>
          <p:cNvPr id="4" name="3 Marcador de número de diapositiva"/>
          <p:cNvSpPr>
            <a:spLocks noGrp="1"/>
          </p:cNvSpPr>
          <p:nvPr>
            <p:ph type="sldNum" sz="quarter" idx="10"/>
          </p:nvPr>
        </p:nvSpPr>
        <p:spPr/>
        <p:txBody>
          <a:bodyPr/>
          <a:lstStyle/>
          <a:p>
            <a:fld id="{5DA13D7C-9679-47DB-BA17-CC447AA35BDF}" type="slidenum">
              <a:rPr lang="es-ES" smtClean="0"/>
              <a:t>9</a:t>
            </a:fld>
            <a:endParaRPr lang="es-ES"/>
          </a:p>
        </p:txBody>
      </p:sp>
    </p:spTree>
    <p:extLst>
      <p:ext uri="{BB962C8B-B14F-4D97-AF65-F5344CB8AC3E}">
        <p14:creationId xmlns:p14="http://schemas.microsoft.com/office/powerpoint/2010/main" val="2036862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 El programador debe conocer la clases</a:t>
            </a:r>
            <a:r>
              <a:rPr lang="es-ES" baseline="0" dirty="0" smtClean="0"/>
              <a:t> concretas que no sean subclases. Sin el metamodelo, no es posible determinarlas.</a:t>
            </a:r>
          </a:p>
          <a:p>
            <a:r>
              <a:rPr lang="es-ES" dirty="0" smtClean="0"/>
              <a:t>- </a:t>
            </a:r>
            <a:endParaRPr lang="es-ES" dirty="0"/>
          </a:p>
        </p:txBody>
      </p:sp>
      <p:sp>
        <p:nvSpPr>
          <p:cNvPr id="4" name="3 Marcador de número de diapositiva"/>
          <p:cNvSpPr>
            <a:spLocks noGrp="1"/>
          </p:cNvSpPr>
          <p:nvPr>
            <p:ph type="sldNum" sz="quarter" idx="10"/>
          </p:nvPr>
        </p:nvSpPr>
        <p:spPr/>
        <p:txBody>
          <a:bodyPr/>
          <a:lstStyle/>
          <a:p>
            <a:fld id="{5DA13D7C-9679-47DB-BA17-CC447AA35BDF}" type="slidenum">
              <a:rPr lang="es-ES" smtClean="0"/>
              <a:t>10</a:t>
            </a:fld>
            <a:endParaRPr lang="es-ES"/>
          </a:p>
        </p:txBody>
      </p:sp>
    </p:spTree>
    <p:extLst>
      <p:ext uri="{BB962C8B-B14F-4D97-AF65-F5344CB8AC3E}">
        <p14:creationId xmlns:p14="http://schemas.microsoft.com/office/powerpoint/2010/main" val="2432832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7A847CFC-816F-41D0-AAC0-9BF4FEBC753E}" type="datetimeFigureOut">
              <a:rPr lang="es-ES" smtClean="0"/>
              <a:t>26/10/2013</a:t>
            </a:fld>
            <a:endParaRPr lang="es-ES"/>
          </a:p>
        </p:txBody>
      </p:sp>
      <p:sp>
        <p:nvSpPr>
          <p:cNvPr id="8" name="Slide Number Placeholder 7"/>
          <p:cNvSpPr>
            <a:spLocks noGrp="1"/>
          </p:cNvSpPr>
          <p:nvPr>
            <p:ph type="sldNum" sz="quarter" idx="11"/>
          </p:nvPr>
        </p:nvSpPr>
        <p:spPr/>
        <p:txBody>
          <a:bodyPr/>
          <a:lstStyle/>
          <a:p>
            <a:fld id="{132FADFE-3B8F-471C-ABF0-DBC7717ECBBC}" type="slidenum">
              <a:rPr lang="es-ES" smtClean="0"/>
              <a:t>‹Nº›</a:t>
            </a:fld>
            <a:endParaRPr lang="es-ES"/>
          </a:p>
        </p:txBody>
      </p:sp>
      <p:sp>
        <p:nvSpPr>
          <p:cNvPr id="9" name="Footer Placeholder 8"/>
          <p:cNvSpPr>
            <a:spLocks noGrp="1"/>
          </p:cNvSpPr>
          <p:nvPr>
            <p:ph type="ftr" sz="quarter" idx="12"/>
          </p:nvPr>
        </p:nvSpPr>
        <p:spPr/>
        <p:txBody>
          <a:bodyPr/>
          <a:lstStyle/>
          <a:p>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t>26/10/2013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t>26/10/2013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10"/>
          </p:nvPr>
        </p:nvSpPr>
        <p:spPr/>
        <p:txBody>
          <a:bodyPr/>
          <a:lstStyle/>
          <a:p>
            <a:fld id="{7A847CFC-816F-41D0-AAC0-9BF4FEBC753E}" type="datetimeFigureOut">
              <a:rPr lang="es-ES" smtClean="0"/>
              <a:t>26/10/2013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t>26/10/2013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Date Placeholder 4"/>
          <p:cNvSpPr>
            <a:spLocks noGrp="1"/>
          </p:cNvSpPr>
          <p:nvPr>
            <p:ph type="dt" sz="half" idx="10"/>
          </p:nvPr>
        </p:nvSpPr>
        <p:spPr/>
        <p:txBody>
          <a:bodyPr/>
          <a:lstStyle/>
          <a:p>
            <a:fld id="{7A847CFC-816F-41D0-AAC0-9BF4FEBC753E}" type="datetimeFigureOut">
              <a:rPr lang="es-ES" smtClean="0"/>
              <a:t>26/10/2013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
        <p:nvSpPr>
          <p:cNvPr id="9" name="Content Placeholder 8"/>
          <p:cNvSpPr>
            <a:spLocks noGrp="1"/>
          </p:cNvSpPr>
          <p:nvPr>
            <p:ph sz="quarter" idx="13"/>
          </p:nvPr>
        </p:nvSpPr>
        <p:spPr>
          <a:xfrm>
            <a:off x="365760" y="1600200"/>
            <a:ext cx="4041648" cy="452628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7A847CFC-816F-41D0-AAC0-9BF4FEBC753E}" type="datetimeFigureOut">
              <a:rPr lang="es-ES" smtClean="0"/>
              <a:t>26/10/2013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32FADFE-3B8F-471C-ABF0-DBC7717ECBBC}" type="slidenum">
              <a:rPr lang="es-ES" smtClean="0"/>
              <a:t>‹Nº›</a:t>
            </a:fld>
            <a:endParaRPr lang="es-ES"/>
          </a:p>
        </p:txBody>
      </p:sp>
      <p:sp>
        <p:nvSpPr>
          <p:cNvPr id="11" name="Content Placeholder 10"/>
          <p:cNvSpPr>
            <a:spLocks noGrp="1"/>
          </p:cNvSpPr>
          <p:nvPr>
            <p:ph sz="quarter" idx="13"/>
          </p:nvPr>
        </p:nvSpPr>
        <p:spPr>
          <a:xfrm>
            <a:off x="457200" y="2212848"/>
            <a:ext cx="4041648"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A847CFC-816F-41D0-AAC0-9BF4FEBC753E}" type="datetimeFigureOut">
              <a:rPr lang="es-ES" smtClean="0"/>
              <a:t>26/10/2013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47CFC-816F-41D0-AAC0-9BF4FEBC753E}" type="datetimeFigureOut">
              <a:rPr lang="es-ES" smtClean="0"/>
              <a:t>26/10/2013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t>26/10/2013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t>26/10/2013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7A847CFC-816F-41D0-AAC0-9BF4FEBC753E}" type="datetimeFigureOut">
              <a:rPr lang="es-ES" smtClean="0"/>
              <a:t>26/10/2013</a:t>
            </a:fld>
            <a:endParaRPr lang="es-E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s-E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32FADFE-3B8F-471C-ABF0-DBC7717ECBBC}" type="slidenum">
              <a:rPr lang="es-ES" smtClean="0"/>
              <a:t>‹Nº›</a:t>
            </a:fld>
            <a:endParaRPr lang="es-E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15.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Dibujo_de_Microsoft_Visio2.vsdx"/><Relationship Id="rId5" Type="http://schemas.openxmlformats.org/officeDocument/2006/relationships/image" Target="../media/image4.emf"/><Relationship Id="rId4" Type="http://schemas.openxmlformats.org/officeDocument/2006/relationships/package" Target="../embeddings/Dibujo_de_Microsoft_Visio1.vsdx"/></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package" Target="../embeddings/Dibujo_de_Microsoft_Visio3.vsd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43608" y="908720"/>
            <a:ext cx="6562731" cy="2936617"/>
          </a:xfrm>
        </p:spPr>
        <p:txBody>
          <a:bodyPr/>
          <a:lstStyle/>
          <a:p>
            <a:r>
              <a:rPr lang="es-ES" sz="3600" dirty="0"/>
              <a:t>Integración de las herramientas de análisis </a:t>
            </a:r>
            <a:r>
              <a:rPr lang="es-ES" sz="3600" dirty="0" smtClean="0"/>
              <a:t>MAST en </a:t>
            </a:r>
            <a:r>
              <a:rPr lang="es-ES" sz="3600" dirty="0"/>
              <a:t>un entorno de desarrollo dirigido por modelos </a:t>
            </a:r>
            <a:r>
              <a:rPr lang="es-ES" sz="3600" dirty="0" smtClean="0"/>
              <a:t>y basado </a:t>
            </a:r>
            <a:r>
              <a:rPr lang="es-ES" sz="3600" dirty="0"/>
              <a:t>en Eclipse</a:t>
            </a:r>
          </a:p>
        </p:txBody>
      </p:sp>
      <p:sp>
        <p:nvSpPr>
          <p:cNvPr id="3" name="2 Subtítulo"/>
          <p:cNvSpPr>
            <a:spLocks noGrp="1"/>
          </p:cNvSpPr>
          <p:nvPr>
            <p:ph type="subTitle" idx="1"/>
          </p:nvPr>
        </p:nvSpPr>
        <p:spPr/>
        <p:txBody>
          <a:bodyPr>
            <a:normAutofit fontScale="92500" lnSpcReduction="10000"/>
          </a:bodyPr>
          <a:lstStyle/>
          <a:p>
            <a:r>
              <a:rPr lang="es-ES" dirty="0" smtClean="0"/>
              <a:t>Trabajo fin de máster de computación. </a:t>
            </a:r>
          </a:p>
          <a:p>
            <a:r>
              <a:rPr lang="es-ES" dirty="0" smtClean="0"/>
              <a:t>Melitón Pablo Mangué. </a:t>
            </a:r>
          </a:p>
          <a:p>
            <a:r>
              <a:rPr lang="es-ES" dirty="0" smtClean="0"/>
              <a:t>Universidad de Cantabria. Octubre 2013</a:t>
            </a:r>
            <a:endParaRPr lang="es-ES" dirty="0"/>
          </a:p>
        </p:txBody>
      </p:sp>
    </p:spTree>
    <p:extLst>
      <p:ext uri="{BB962C8B-B14F-4D97-AF65-F5344CB8AC3E}">
        <p14:creationId xmlns:p14="http://schemas.microsoft.com/office/powerpoint/2010/main" val="4169159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Detalles técnicos</a:t>
            </a:r>
            <a:endParaRPr lang="es-ES" dirty="0"/>
          </a:p>
        </p:txBody>
      </p:sp>
      <p:sp>
        <p:nvSpPr>
          <p:cNvPr id="6" name="5 Marcador de texto"/>
          <p:cNvSpPr>
            <a:spLocks noGrp="1"/>
          </p:cNvSpPr>
          <p:nvPr>
            <p:ph type="body" idx="1"/>
          </p:nvPr>
        </p:nvSpPr>
        <p:spPr/>
        <p:txBody>
          <a:bodyPr/>
          <a:lstStyle/>
          <a:p>
            <a:r>
              <a:rPr lang="es-ES" dirty="0" smtClean="0"/>
              <a:t>Modelos </a:t>
            </a:r>
            <a:r>
              <a:rPr lang="es-ES" dirty="0" err="1" smtClean="0"/>
              <a:t>Ecore</a:t>
            </a:r>
            <a:r>
              <a:rPr lang="es-ES" dirty="0" smtClean="0"/>
              <a:t>-XMI</a:t>
            </a:r>
            <a:endParaRPr lang="es-ES" dirty="0"/>
          </a:p>
        </p:txBody>
      </p:sp>
      <p:sp>
        <p:nvSpPr>
          <p:cNvPr id="7" name="6 Marcador de texto"/>
          <p:cNvSpPr>
            <a:spLocks noGrp="1"/>
          </p:cNvSpPr>
          <p:nvPr>
            <p:ph type="body" sz="quarter" idx="3"/>
          </p:nvPr>
        </p:nvSpPr>
        <p:spPr/>
        <p:txBody>
          <a:bodyPr/>
          <a:lstStyle/>
          <a:p>
            <a:r>
              <a:rPr lang="es-ES" dirty="0" smtClean="0"/>
              <a:t>Metamodelo </a:t>
            </a:r>
            <a:r>
              <a:rPr lang="es-ES" dirty="0" err="1" smtClean="0"/>
              <a:t>Ecore</a:t>
            </a:r>
            <a:endParaRPr lang="es-ES" dirty="0"/>
          </a:p>
        </p:txBody>
      </p:sp>
      <p:sp>
        <p:nvSpPr>
          <p:cNvPr id="3" name="2 Marcador de contenido"/>
          <p:cNvSpPr>
            <a:spLocks noGrp="1"/>
          </p:cNvSpPr>
          <p:nvPr>
            <p:ph sz="quarter" idx="13"/>
          </p:nvPr>
        </p:nvSpPr>
        <p:spPr/>
        <p:txBody>
          <a:bodyPr/>
          <a:lstStyle/>
          <a:p>
            <a:pPr lvl="1"/>
            <a:r>
              <a:rPr lang="es-ES" dirty="0" smtClean="0"/>
              <a:t>Objetos: atributos y referencias (asociación y composición)</a:t>
            </a:r>
          </a:p>
          <a:p>
            <a:pPr lvl="1"/>
            <a:r>
              <a:rPr lang="es-ES" dirty="0" smtClean="0"/>
              <a:t>Clase de un objeto</a:t>
            </a:r>
          </a:p>
          <a:p>
            <a:pPr lvl="1"/>
            <a:r>
              <a:rPr lang="es-ES" dirty="0" smtClean="0"/>
              <a:t>El problema de los identificadores</a:t>
            </a:r>
          </a:p>
          <a:p>
            <a:pPr marL="457200" lvl="1" indent="0">
              <a:buNone/>
            </a:pPr>
            <a:endParaRPr lang="es-ES" dirty="0" smtClean="0"/>
          </a:p>
          <a:p>
            <a:pPr marL="457200" lvl="1" indent="0">
              <a:buNone/>
            </a:pPr>
            <a:endParaRPr lang="es-ES" dirty="0" smtClean="0"/>
          </a:p>
        </p:txBody>
      </p:sp>
      <p:sp>
        <p:nvSpPr>
          <p:cNvPr id="8" name="7 Marcador de contenido"/>
          <p:cNvSpPr>
            <a:spLocks noGrp="1"/>
          </p:cNvSpPr>
          <p:nvPr>
            <p:ph sz="quarter" idx="14"/>
          </p:nvPr>
        </p:nvSpPr>
        <p:spPr/>
        <p:txBody>
          <a:bodyPr>
            <a:normAutofit/>
          </a:bodyPr>
          <a:lstStyle/>
          <a:p>
            <a:r>
              <a:rPr lang="es-ES" sz="1600" dirty="0" smtClean="0"/>
              <a:t>Estructura completa que deben tener los modelos</a:t>
            </a:r>
            <a:endParaRPr lang="es-ES" sz="1600" dirty="0"/>
          </a:p>
        </p:txBody>
      </p:sp>
      <p:sp>
        <p:nvSpPr>
          <p:cNvPr id="9" name="8 CuadroTexto"/>
          <p:cNvSpPr txBox="1"/>
          <p:nvPr/>
        </p:nvSpPr>
        <p:spPr>
          <a:xfrm>
            <a:off x="611560" y="3777605"/>
            <a:ext cx="4176464" cy="2246769"/>
          </a:xfrm>
          <a:prstGeom prst="rect">
            <a:avLst/>
          </a:prstGeom>
          <a:noFill/>
        </p:spPr>
        <p:txBody>
          <a:bodyPr wrap="square" rtlCol="0">
            <a:spAutoFit/>
          </a:bodyPr>
          <a:lstStyle/>
          <a:p>
            <a:r>
              <a:rPr lang="es-ES" sz="1000" dirty="0"/>
              <a:t>&lt;?</a:t>
            </a:r>
            <a:r>
              <a:rPr lang="es-ES" sz="1000" dirty="0" err="1"/>
              <a:t>xmlversion</a:t>
            </a:r>
            <a:r>
              <a:rPr lang="es-ES" sz="1000" dirty="0"/>
              <a:t>=</a:t>
            </a:r>
            <a:r>
              <a:rPr lang="es-ES" sz="1000" b="1" dirty="0"/>
              <a:t>"1.0"</a:t>
            </a:r>
            <a:r>
              <a:rPr lang="es-ES" sz="1000" dirty="0"/>
              <a:t>encoding=</a:t>
            </a:r>
            <a:r>
              <a:rPr lang="es-ES" sz="1000" b="1" dirty="0"/>
              <a:t>"ASCII"</a:t>
            </a:r>
            <a:r>
              <a:rPr lang="es-ES" sz="1000" dirty="0"/>
              <a:t>?&gt;</a:t>
            </a:r>
          </a:p>
          <a:p>
            <a:r>
              <a:rPr lang="es-ES" sz="1000" dirty="0"/>
              <a:t>&lt;</a:t>
            </a:r>
            <a:r>
              <a:rPr lang="es-ES" sz="1000" dirty="0" err="1"/>
              <a:t>family:Family</a:t>
            </a:r>
            <a:r>
              <a:rPr lang="es-ES" sz="1000" dirty="0"/>
              <a:t> </a:t>
            </a:r>
            <a:r>
              <a:rPr lang="es-ES" sz="1000" dirty="0" err="1"/>
              <a:t>xmi:version</a:t>
            </a:r>
            <a:r>
              <a:rPr lang="es-ES" sz="1000" dirty="0"/>
              <a:t>=</a:t>
            </a:r>
            <a:r>
              <a:rPr lang="es-ES" sz="1000" b="1" dirty="0"/>
              <a:t>"</a:t>
            </a:r>
            <a:r>
              <a:rPr lang="es-ES" sz="1000" b="1" dirty="0" smtClean="0"/>
              <a:t>2.0“  </a:t>
            </a:r>
            <a:r>
              <a:rPr lang="es-ES" sz="1000" dirty="0" err="1" smtClean="0"/>
              <a:t>Name</a:t>
            </a:r>
            <a:r>
              <a:rPr lang="es-ES" sz="1000" dirty="0"/>
              <a:t>=</a:t>
            </a:r>
            <a:r>
              <a:rPr lang="es-ES" sz="1000" b="1" dirty="0"/>
              <a:t>"Familia Vidal Nieto"</a:t>
            </a:r>
            <a:r>
              <a:rPr lang="es-ES" sz="1000" dirty="0"/>
              <a:t>&gt;</a:t>
            </a:r>
          </a:p>
          <a:p>
            <a:r>
              <a:rPr lang="en-US" sz="1000" dirty="0"/>
              <a:t>&lt;Member </a:t>
            </a:r>
            <a:r>
              <a:rPr lang="en-US" sz="1000" dirty="0" err="1"/>
              <a:t>xsi:type</a:t>
            </a:r>
            <a:r>
              <a:rPr lang="en-US" sz="1000" dirty="0"/>
              <a:t>=</a:t>
            </a:r>
            <a:r>
              <a:rPr lang="en-US" sz="1000" b="1" dirty="0"/>
              <a:t>"</a:t>
            </a:r>
            <a:r>
              <a:rPr lang="en-US" sz="1000" b="1" dirty="0" err="1"/>
              <a:t>family:Parent</a:t>
            </a:r>
            <a:r>
              <a:rPr lang="en-US" sz="1000" b="1" dirty="0"/>
              <a:t>" </a:t>
            </a:r>
            <a:r>
              <a:rPr lang="en-US" sz="1000" dirty="0"/>
              <a:t>Name=</a:t>
            </a:r>
            <a:r>
              <a:rPr lang="en-US" sz="1000" b="1" dirty="0"/>
              <a:t>"Lorenzo Vidal Elche"</a:t>
            </a:r>
          </a:p>
          <a:p>
            <a:r>
              <a:rPr lang="es-ES" sz="1000" dirty="0" smtClean="0"/>
              <a:t>        </a:t>
            </a:r>
            <a:r>
              <a:rPr lang="es-ES" sz="1000" dirty="0" err="1" smtClean="0"/>
              <a:t>Age</a:t>
            </a:r>
            <a:r>
              <a:rPr lang="es-ES" sz="1000" dirty="0"/>
              <a:t>=</a:t>
            </a:r>
            <a:r>
              <a:rPr lang="es-ES" sz="1000" b="1" dirty="0"/>
              <a:t>"50" </a:t>
            </a:r>
            <a:r>
              <a:rPr lang="es-ES" sz="1000" dirty="0" err="1"/>
              <a:t>Ocupation</a:t>
            </a:r>
            <a:r>
              <a:rPr lang="es-ES" sz="1000" dirty="0"/>
              <a:t>=</a:t>
            </a:r>
            <a:r>
              <a:rPr lang="es-ES" sz="1000" b="1" dirty="0"/>
              <a:t>"Enfermero"</a:t>
            </a:r>
            <a:r>
              <a:rPr lang="es-ES" sz="1000" dirty="0"/>
              <a:t>&gt;</a:t>
            </a:r>
          </a:p>
          <a:p>
            <a:r>
              <a:rPr lang="es-ES" sz="1000" dirty="0"/>
              <a:t>&lt;Mobile </a:t>
            </a:r>
            <a:r>
              <a:rPr lang="es-ES" sz="1000" dirty="0" err="1"/>
              <a:t>Number</a:t>
            </a:r>
            <a:r>
              <a:rPr lang="es-ES" sz="1000" dirty="0"/>
              <a:t>=</a:t>
            </a:r>
            <a:r>
              <a:rPr lang="es-ES" sz="1000" b="1" dirty="0"/>
              <a:t>"000 000 000" </a:t>
            </a:r>
            <a:r>
              <a:rPr lang="es-ES" sz="1000" dirty="0" err="1"/>
              <a:t>Operator</a:t>
            </a:r>
            <a:r>
              <a:rPr lang="es-ES" sz="1000" dirty="0"/>
              <a:t>=</a:t>
            </a:r>
            <a:r>
              <a:rPr lang="es-ES" sz="1000" b="1" dirty="0"/>
              <a:t>"Vodafone"</a:t>
            </a:r>
            <a:r>
              <a:rPr lang="es-ES" sz="1000" dirty="0"/>
              <a:t>/&gt;</a:t>
            </a:r>
          </a:p>
          <a:p>
            <a:r>
              <a:rPr lang="en-US" sz="1000" dirty="0"/>
              <a:t>&lt;Mobile Number=</a:t>
            </a:r>
            <a:r>
              <a:rPr lang="en-US" sz="1000" b="1" dirty="0"/>
              <a:t>"222 444 000" </a:t>
            </a:r>
            <a:r>
              <a:rPr lang="en-US" sz="1000" dirty="0"/>
              <a:t>Operator=</a:t>
            </a:r>
            <a:r>
              <a:rPr lang="en-US" sz="1000" b="1" dirty="0"/>
              <a:t>"</a:t>
            </a:r>
            <a:r>
              <a:rPr lang="en-US" sz="1000" b="1" dirty="0" err="1"/>
              <a:t>Yoigo</a:t>
            </a:r>
            <a:r>
              <a:rPr lang="en-US" sz="1000" b="1" dirty="0"/>
              <a:t>"</a:t>
            </a:r>
            <a:r>
              <a:rPr lang="en-US" sz="1000" dirty="0"/>
              <a:t>/&gt;</a:t>
            </a:r>
          </a:p>
          <a:p>
            <a:r>
              <a:rPr lang="es-ES" sz="1000" dirty="0"/>
              <a:t>&lt;/</a:t>
            </a:r>
            <a:r>
              <a:rPr lang="es-ES" sz="1000" dirty="0" err="1"/>
              <a:t>Member</a:t>
            </a:r>
            <a:r>
              <a:rPr lang="es-ES" sz="1000" dirty="0"/>
              <a:t>&gt;</a:t>
            </a:r>
          </a:p>
          <a:p>
            <a:r>
              <a:rPr lang="en-US" sz="1000" dirty="0"/>
              <a:t>&lt;Member </a:t>
            </a:r>
            <a:r>
              <a:rPr lang="en-US" sz="1000" dirty="0" err="1"/>
              <a:t>xsi:type</a:t>
            </a:r>
            <a:r>
              <a:rPr lang="en-US" sz="1000" dirty="0"/>
              <a:t>=</a:t>
            </a:r>
            <a:r>
              <a:rPr lang="en-US" sz="1000" b="1" dirty="0"/>
              <a:t>"</a:t>
            </a:r>
            <a:r>
              <a:rPr lang="en-US" sz="1000" b="1" dirty="0" err="1"/>
              <a:t>family:Parent</a:t>
            </a:r>
            <a:r>
              <a:rPr lang="en-US" sz="1000" b="1" dirty="0"/>
              <a:t>" </a:t>
            </a:r>
            <a:r>
              <a:rPr lang="en-US" sz="1000" dirty="0"/>
              <a:t>Name=</a:t>
            </a:r>
            <a:r>
              <a:rPr lang="en-US" sz="1000" b="1" dirty="0"/>
              <a:t>"</a:t>
            </a:r>
            <a:r>
              <a:rPr lang="en-US" sz="1000" b="1" dirty="0" err="1"/>
              <a:t>Natividad</a:t>
            </a:r>
            <a:r>
              <a:rPr lang="en-US" sz="1000" b="1" dirty="0"/>
              <a:t> Nieto Lozano"</a:t>
            </a:r>
          </a:p>
          <a:p>
            <a:r>
              <a:rPr lang="es-ES" sz="1000" dirty="0" smtClean="0"/>
              <a:t>      </a:t>
            </a:r>
            <a:r>
              <a:rPr lang="es-ES" sz="1000" dirty="0" err="1" smtClean="0"/>
              <a:t>Age</a:t>
            </a:r>
            <a:r>
              <a:rPr lang="es-ES" sz="1000" dirty="0"/>
              <a:t>=</a:t>
            </a:r>
            <a:r>
              <a:rPr lang="es-ES" sz="1000" b="1" dirty="0"/>
              <a:t>"36" </a:t>
            </a:r>
            <a:r>
              <a:rPr lang="es-ES" sz="1000" dirty="0" err="1"/>
              <a:t>Ocupation</a:t>
            </a:r>
            <a:r>
              <a:rPr lang="es-ES" sz="1000" dirty="0"/>
              <a:t>=</a:t>
            </a:r>
            <a:r>
              <a:rPr lang="es-ES" sz="1000" b="1" dirty="0"/>
              <a:t>"Contable"</a:t>
            </a:r>
            <a:r>
              <a:rPr lang="es-ES" sz="1000" dirty="0"/>
              <a:t>/&gt;</a:t>
            </a:r>
          </a:p>
          <a:p>
            <a:r>
              <a:rPr lang="en-US" sz="1000" dirty="0"/>
              <a:t>&lt;Member </a:t>
            </a:r>
            <a:r>
              <a:rPr lang="en-US" sz="1000" dirty="0" err="1"/>
              <a:t>xsi:type</a:t>
            </a:r>
            <a:r>
              <a:rPr lang="en-US" sz="1000" dirty="0"/>
              <a:t>=</a:t>
            </a:r>
            <a:r>
              <a:rPr lang="en-US" sz="1000" b="1" dirty="0"/>
              <a:t>"</a:t>
            </a:r>
            <a:r>
              <a:rPr lang="en-US" sz="1000" b="1" dirty="0" err="1"/>
              <a:t>family:Child</a:t>
            </a:r>
            <a:r>
              <a:rPr lang="en-US" sz="1000" b="1" dirty="0"/>
              <a:t>" </a:t>
            </a:r>
            <a:r>
              <a:rPr lang="en-US" sz="1000" dirty="0"/>
              <a:t>Name=</a:t>
            </a:r>
            <a:r>
              <a:rPr lang="en-US" sz="1000" b="1" dirty="0"/>
              <a:t>"</a:t>
            </a:r>
            <a:r>
              <a:rPr lang="en-US" sz="1000" b="1" dirty="0" err="1"/>
              <a:t>Silverio</a:t>
            </a:r>
            <a:r>
              <a:rPr lang="en-US" sz="1000" b="1" dirty="0"/>
              <a:t> Vidal Nieto"</a:t>
            </a:r>
          </a:p>
          <a:p>
            <a:r>
              <a:rPr lang="en-US" sz="1000" dirty="0" smtClean="0"/>
              <a:t>      Age</a:t>
            </a:r>
            <a:r>
              <a:rPr lang="en-US" sz="1000" dirty="0"/>
              <a:t>=</a:t>
            </a:r>
            <a:r>
              <a:rPr lang="en-US" sz="1000" b="1" dirty="0"/>
              <a:t>"4" </a:t>
            </a:r>
            <a:r>
              <a:rPr lang="en-US" sz="1000" dirty="0"/>
              <a:t>School=</a:t>
            </a:r>
            <a:r>
              <a:rPr lang="en-US" sz="1000" b="1" dirty="0"/>
              <a:t>"IES Santa </a:t>
            </a:r>
            <a:r>
              <a:rPr lang="en-US" sz="1000" b="1" dirty="0" err="1"/>
              <a:t>Clotilde</a:t>
            </a:r>
            <a:r>
              <a:rPr lang="en-US" sz="1000" b="1" dirty="0"/>
              <a:t>"</a:t>
            </a:r>
            <a:r>
              <a:rPr lang="en-US" sz="1000" dirty="0"/>
              <a:t>/&gt;</a:t>
            </a:r>
          </a:p>
          <a:p>
            <a:r>
              <a:rPr lang="es-ES" sz="1000" dirty="0"/>
              <a:t>&lt;</a:t>
            </a:r>
            <a:r>
              <a:rPr lang="es-ES" sz="1000" dirty="0" err="1"/>
              <a:t>Pets</a:t>
            </a:r>
            <a:r>
              <a:rPr lang="es-ES" sz="1000" dirty="0"/>
              <a:t> </a:t>
            </a:r>
            <a:r>
              <a:rPr lang="es-ES" sz="1000" dirty="0" err="1"/>
              <a:t>Name</a:t>
            </a:r>
            <a:r>
              <a:rPr lang="es-ES" sz="1000" dirty="0"/>
              <a:t>=</a:t>
            </a:r>
            <a:r>
              <a:rPr lang="es-ES" sz="1000" b="1" dirty="0"/>
              <a:t>"</a:t>
            </a:r>
            <a:r>
              <a:rPr lang="es-ES" sz="1000" b="1" dirty="0" err="1"/>
              <a:t>Bracco</a:t>
            </a:r>
            <a:r>
              <a:rPr lang="es-ES" sz="1000" b="1" dirty="0"/>
              <a:t>" </a:t>
            </a:r>
            <a:r>
              <a:rPr lang="es-ES" sz="1000" dirty="0" err="1"/>
              <a:t>Owner</a:t>
            </a:r>
            <a:r>
              <a:rPr lang="es-ES" sz="1000" dirty="0"/>
              <a:t>=</a:t>
            </a:r>
            <a:r>
              <a:rPr lang="es-ES" sz="1000" b="1" dirty="0"/>
              <a:t>"//@Member.1"</a:t>
            </a:r>
            <a:r>
              <a:rPr lang="es-ES" sz="1000" dirty="0"/>
              <a:t>/&gt;</a:t>
            </a:r>
          </a:p>
          <a:p>
            <a:r>
              <a:rPr lang="en-US" sz="1000" dirty="0"/>
              <a:t>&lt;Marriage Parents=</a:t>
            </a:r>
            <a:r>
              <a:rPr lang="en-US" sz="1000" b="1" dirty="0"/>
              <a:t>"//@Member.0 //@Member.1" </a:t>
            </a:r>
            <a:r>
              <a:rPr lang="en-US" sz="1000" dirty="0"/>
              <a:t>Date=</a:t>
            </a:r>
            <a:r>
              <a:rPr lang="en-US" sz="1000" b="1" dirty="0"/>
              <a:t>"10-02-2006"</a:t>
            </a:r>
            <a:r>
              <a:rPr lang="en-US" sz="1000" dirty="0"/>
              <a:t>/&gt;</a:t>
            </a:r>
          </a:p>
          <a:p>
            <a:r>
              <a:rPr lang="es-ES" sz="1000" dirty="0"/>
              <a:t>&lt;/</a:t>
            </a:r>
            <a:r>
              <a:rPr lang="es-ES" sz="1000" dirty="0" err="1"/>
              <a:t>family:Family</a:t>
            </a:r>
            <a:r>
              <a:rPr lang="es-ES" sz="1000" dirty="0"/>
              <a:t>&gt;</a:t>
            </a:r>
          </a:p>
        </p:txBody>
      </p:sp>
      <p:pic>
        <p:nvPicPr>
          <p:cNvPr id="10" name="0 Imagen"/>
          <p:cNvPicPr/>
          <p:nvPr/>
        </p:nvPicPr>
        <p:blipFill>
          <a:blip r:embed="rId3">
            <a:extLst>
              <a:ext uri="{28A0092B-C50C-407E-A947-70E740481C1C}">
                <a14:useLocalDpi xmlns:a14="http://schemas.microsoft.com/office/drawing/2010/main" val="0"/>
              </a:ext>
            </a:extLst>
          </a:blip>
          <a:stretch>
            <a:fillRect/>
          </a:stretch>
        </p:blipFill>
        <p:spPr>
          <a:xfrm>
            <a:off x="5220072" y="2924944"/>
            <a:ext cx="3267710" cy="2995295"/>
          </a:xfrm>
          <a:prstGeom prst="rect">
            <a:avLst/>
          </a:prstGeom>
        </p:spPr>
      </p:pic>
    </p:spTree>
    <p:extLst>
      <p:ext uri="{BB962C8B-B14F-4D97-AF65-F5344CB8AC3E}">
        <p14:creationId xmlns:p14="http://schemas.microsoft.com/office/powerpoint/2010/main" val="14457928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a:t>Proceso de invocación desde RT-MDE</a:t>
            </a:r>
          </a:p>
        </p:txBody>
      </p:sp>
      <p:graphicFrame>
        <p:nvGraphicFramePr>
          <p:cNvPr id="5" name="4 Diagrama"/>
          <p:cNvGraphicFramePr/>
          <p:nvPr>
            <p:extLst>
              <p:ext uri="{D42A27DB-BD31-4B8C-83A1-F6EECF244321}">
                <p14:modId xmlns:p14="http://schemas.microsoft.com/office/powerpoint/2010/main" val="3513422564"/>
              </p:ext>
            </p:extLst>
          </p:nvPr>
        </p:nvGraphicFramePr>
        <p:xfrm>
          <a:off x="1547664" y="1916832"/>
          <a:ext cx="5256584" cy="32403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5 CuadroTexto"/>
          <p:cNvSpPr txBox="1"/>
          <p:nvPr/>
        </p:nvSpPr>
        <p:spPr>
          <a:xfrm>
            <a:off x="899592" y="5485874"/>
            <a:ext cx="7128792" cy="92333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es-ES" dirty="0" smtClean="0"/>
              <a:t>Se entiende por artefacto externo, cualquier elemento software que se ejecuta fuera de la máquina virtual Java del entorno.</a:t>
            </a:r>
          </a:p>
          <a:p>
            <a:pPr marL="285750" indent="-285750">
              <a:buFont typeface="Arial" panose="020B0604020202020204" pitchFamily="34" charset="0"/>
              <a:buChar char="•"/>
            </a:pPr>
            <a:r>
              <a:rPr lang="es-ES" dirty="0" smtClean="0"/>
              <a:t>Sólo la segunda etapa se ejecuta fuera del entorno RT-MDE</a:t>
            </a:r>
            <a:endParaRPr lang="es-ES" dirty="0"/>
          </a:p>
        </p:txBody>
      </p:sp>
    </p:spTree>
    <p:extLst>
      <p:ext uri="{BB962C8B-B14F-4D97-AF65-F5344CB8AC3E}">
        <p14:creationId xmlns:p14="http://schemas.microsoft.com/office/powerpoint/2010/main" val="8219309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61 Cubo"/>
          <p:cNvSpPr/>
          <p:nvPr/>
        </p:nvSpPr>
        <p:spPr>
          <a:xfrm>
            <a:off x="1477822" y="2358239"/>
            <a:ext cx="2500330" cy="3643338"/>
          </a:xfrm>
          <a:prstGeom prst="cube">
            <a:avLst>
              <a:gd name="adj" fmla="val 1543"/>
            </a:avLst>
          </a:prstGeom>
          <a:solidFill>
            <a:srgbClr val="FF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latin typeface="Times New Roman" pitchFamily="18" charset="0"/>
              <a:cs typeface="Times New Roman" pitchFamily="18" charset="0"/>
            </a:endParaRPr>
          </a:p>
        </p:txBody>
      </p:sp>
      <p:sp>
        <p:nvSpPr>
          <p:cNvPr id="41" name="41 Rectángulo"/>
          <p:cNvSpPr>
            <a:spLocks noChangeArrowheads="1"/>
          </p:cNvSpPr>
          <p:nvPr/>
        </p:nvSpPr>
        <p:spPr bwMode="auto">
          <a:xfrm>
            <a:off x="1692136" y="2744003"/>
            <a:ext cx="1928826" cy="2471756"/>
          </a:xfrm>
          <a:prstGeom prst="rect">
            <a:avLst/>
          </a:prstGeom>
          <a:solidFill>
            <a:schemeClr val="accent3">
              <a:lumMod val="60000"/>
              <a:lumOff val="40000"/>
            </a:schemeClr>
          </a:solidFill>
          <a:ln w="12700">
            <a:solidFill>
              <a:srgbClr val="000000"/>
            </a:solidFill>
            <a:prstDash val="lgDash"/>
            <a:miter lim="800000"/>
            <a:headEnd/>
            <a:tailEnd/>
          </a:ln>
        </p:spPr>
        <p:txBody>
          <a:bodyPr vert="horz" wrap="square" lIns="91440" tIns="45720" rIns="91440" bIns="45720" numCol="1" anchor="ctr" anchorCtr="0" compatLnSpc="1">
            <a:prstTxWarp prst="textNoShape">
              <a:avLst/>
            </a:prstTxWarp>
          </a:bodyPr>
          <a:lstStyle/>
          <a:p>
            <a:endParaRPr lang="en-GB" sz="1100">
              <a:latin typeface="Times New Roman" pitchFamily="18" charset="0"/>
              <a:cs typeface="Times New Roman" pitchFamily="18" charset="0"/>
            </a:endParaRPr>
          </a:p>
        </p:txBody>
      </p:sp>
      <p:sp>
        <p:nvSpPr>
          <p:cNvPr id="53" name="53 Rectángulo"/>
          <p:cNvSpPr>
            <a:spLocks noChangeArrowheads="1"/>
          </p:cNvSpPr>
          <p:nvPr/>
        </p:nvSpPr>
        <p:spPr bwMode="auto">
          <a:xfrm>
            <a:off x="2049326" y="5418961"/>
            <a:ext cx="1143007" cy="511178"/>
          </a:xfrm>
          <a:prstGeom prst="rect">
            <a:avLst/>
          </a:prstGeom>
          <a:solidFill>
            <a:srgbClr val="D9D9D9"/>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sz="1100">
              <a:latin typeface="Times New Roman" pitchFamily="18" charset="0"/>
              <a:cs typeface="Times New Roman" pitchFamily="18" charset="0"/>
            </a:endParaRPr>
          </a:p>
        </p:txBody>
      </p:sp>
      <p:sp>
        <p:nvSpPr>
          <p:cNvPr id="57" name="57 Rectángulo redondeado"/>
          <p:cNvSpPr>
            <a:spLocks noChangeArrowheads="1"/>
          </p:cNvSpPr>
          <p:nvPr/>
        </p:nvSpPr>
        <p:spPr bwMode="auto">
          <a:xfrm>
            <a:off x="1906450" y="2929743"/>
            <a:ext cx="1571636" cy="2143140"/>
          </a:xfrm>
          <a:prstGeom prst="roundRect">
            <a:avLst>
              <a:gd name="adj" fmla="val 16667"/>
            </a:avLst>
          </a:prstGeom>
          <a:solidFill>
            <a:srgbClr val="F2DCDB"/>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GB" sz="1100">
              <a:latin typeface="Times New Roman" pitchFamily="18" charset="0"/>
              <a:cs typeface="Times New Roman" pitchFamily="18" charset="0"/>
            </a:endParaRPr>
          </a:p>
        </p:txBody>
      </p:sp>
      <p:sp>
        <p:nvSpPr>
          <p:cNvPr id="52" name="52 Paralelogramo"/>
          <p:cNvSpPr>
            <a:spLocks noChangeArrowheads="1"/>
          </p:cNvSpPr>
          <p:nvPr/>
        </p:nvSpPr>
        <p:spPr bwMode="auto">
          <a:xfrm>
            <a:off x="2120764" y="4215627"/>
            <a:ext cx="1016001" cy="714380"/>
          </a:xfrm>
          <a:prstGeom prst="parallelogram">
            <a:avLst>
              <a:gd name="adj" fmla="val 24986"/>
            </a:avLst>
          </a:prstGeom>
          <a:solidFill>
            <a:srgbClr val="E6B9B8"/>
          </a:solidFill>
          <a:ln w="1905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sz="1100">
              <a:latin typeface="Times New Roman" pitchFamily="18" charset="0"/>
              <a:cs typeface="Times New Roman" pitchFamily="18" charset="0"/>
            </a:endParaRPr>
          </a:p>
        </p:txBody>
      </p:sp>
      <p:sp>
        <p:nvSpPr>
          <p:cNvPr id="63" name="63 Cuadro de texto"/>
          <p:cNvSpPr txBox="1">
            <a:spLocks noChangeArrowheads="1"/>
          </p:cNvSpPr>
          <p:nvPr/>
        </p:nvSpPr>
        <p:spPr bwMode="auto">
          <a:xfrm>
            <a:off x="1977888" y="5430073"/>
            <a:ext cx="1357321" cy="385763"/>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s-ES" sz="1100" b="1" dirty="0" smtClean="0">
                <a:latin typeface="Times New Roman" pitchFamily="18" charset="0"/>
                <a:cs typeface="Times New Roman" pitchFamily="18" charset="0"/>
              </a:rPr>
              <a:t>TCP – Socket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dirty="0" err="1" smtClean="0">
                <a:ln>
                  <a:noFill/>
                </a:ln>
                <a:solidFill>
                  <a:schemeClr val="tx1"/>
                </a:solidFill>
                <a:effectLst/>
                <a:latin typeface="Times New Roman" pitchFamily="18" charset="0"/>
                <a:cs typeface="Times New Roman" pitchFamily="18" charset="0"/>
              </a:rPr>
              <a:t>Communication</a:t>
            </a:r>
            <a:r>
              <a:rPr kumimoji="0" lang="es-ES" sz="1100" b="1" i="0" u="none" strike="noStrike" cap="none" normalizeH="0" dirty="0" smtClean="0">
                <a:ln>
                  <a:noFill/>
                </a:ln>
                <a:solidFill>
                  <a:schemeClr val="tx1"/>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lang="es-ES" sz="1100" b="1" baseline="0" dirty="0" err="1" smtClean="0">
                <a:latin typeface="Times New Roman" pitchFamily="18" charset="0"/>
                <a:cs typeface="Times New Roman" pitchFamily="18" charset="0"/>
              </a:rPr>
              <a:t>Service</a:t>
            </a:r>
            <a:endParaRPr kumimoji="0" lang="es-ES" sz="11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5" name="63 Cuadro de texto"/>
          <p:cNvSpPr txBox="1">
            <a:spLocks noChangeArrowheads="1"/>
          </p:cNvSpPr>
          <p:nvPr/>
        </p:nvSpPr>
        <p:spPr bwMode="auto">
          <a:xfrm>
            <a:off x="2120764" y="2968818"/>
            <a:ext cx="596900" cy="144462"/>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1" i="0" u="none" strike="noStrike" cap="none" normalizeH="0" baseline="0" dirty="0" smtClean="0">
                <a:ln>
                  <a:noFill/>
                </a:ln>
                <a:solidFill>
                  <a:schemeClr val="tx1"/>
                </a:solidFill>
                <a:effectLst/>
                <a:latin typeface="Times New Roman" pitchFamily="18" charset="0"/>
                <a:cs typeface="Times New Roman" pitchFamily="18" charset="0"/>
              </a:rPr>
              <a:t>RT-MDE</a:t>
            </a:r>
          </a:p>
        </p:txBody>
      </p:sp>
      <p:sp>
        <p:nvSpPr>
          <p:cNvPr id="140" name="63 Cuadro de texto"/>
          <p:cNvSpPr txBox="1">
            <a:spLocks noChangeArrowheads="1"/>
          </p:cNvSpPr>
          <p:nvPr/>
        </p:nvSpPr>
        <p:spPr bwMode="auto">
          <a:xfrm>
            <a:off x="1692136" y="2786867"/>
            <a:ext cx="428628" cy="142876"/>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1" i="0" u="none" strike="noStrike" cap="none" normalizeH="0" baseline="0" dirty="0" smtClean="0">
                <a:ln>
                  <a:noFill/>
                </a:ln>
                <a:solidFill>
                  <a:schemeClr val="tx1"/>
                </a:solidFill>
                <a:effectLst/>
                <a:latin typeface="Times New Roman" pitchFamily="18" charset="0"/>
                <a:cs typeface="Times New Roman" pitchFamily="18" charset="0"/>
              </a:rPr>
              <a:t>JVM</a:t>
            </a:r>
          </a:p>
        </p:txBody>
      </p:sp>
      <p:sp>
        <p:nvSpPr>
          <p:cNvPr id="145" name="63 Cuadro de texto"/>
          <p:cNvSpPr txBox="1">
            <a:spLocks noChangeArrowheads="1"/>
          </p:cNvSpPr>
          <p:nvPr/>
        </p:nvSpPr>
        <p:spPr bwMode="auto">
          <a:xfrm>
            <a:off x="2268395" y="4287065"/>
            <a:ext cx="709612" cy="587134"/>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es-ES" sz="1100" b="1" dirty="0" err="1" smtClean="0">
                <a:latin typeface="Times New Roman" pitchFamily="18" charset="0"/>
                <a:cs typeface="Times New Roman" pitchFamily="18" charset="0"/>
              </a:rPr>
              <a:t>External</a:t>
            </a:r>
            <a:r>
              <a:rPr lang="es-ES" sz="1100" b="1" dirty="0" smtClean="0">
                <a:latin typeface="Times New Roman" pitchFamily="18" charset="0"/>
                <a:cs typeface="Times New Roman" pitchFamily="18" charset="0"/>
              </a:rPr>
              <a:t> </a:t>
            </a:r>
            <a:r>
              <a:rPr lang="es-ES" sz="1100" b="1" dirty="0" err="1" smtClean="0">
                <a:latin typeface="Times New Roman" pitchFamily="18" charset="0"/>
                <a:cs typeface="Times New Roman" pitchFamily="18" charset="0"/>
              </a:rPr>
              <a:t>Gadget</a:t>
            </a:r>
            <a:r>
              <a:rPr lang="es-ES" sz="1100" b="1" dirty="0" smtClean="0">
                <a:latin typeface="Times New Roman" pitchFamily="18" charset="0"/>
                <a:cs typeface="Times New Roman" pitchFamily="18" charset="0"/>
              </a:rPr>
              <a:t> </a:t>
            </a:r>
            <a:r>
              <a:rPr lang="es-ES" sz="1100" b="1" dirty="0" err="1" smtClean="0">
                <a:latin typeface="Times New Roman" pitchFamily="18" charset="0"/>
                <a:cs typeface="Times New Roman" pitchFamily="18" charset="0"/>
              </a:rPr>
              <a:t>Adapter</a:t>
            </a:r>
            <a:endParaRPr lang="es-ES" sz="1100" b="1" dirty="0" smtClean="0">
              <a:latin typeface="Times New Roman" pitchFamily="18" charset="0"/>
              <a:cs typeface="Times New Roman" pitchFamily="18" charset="0"/>
            </a:endParaRPr>
          </a:p>
        </p:txBody>
      </p:sp>
      <p:cxnSp>
        <p:nvCxnSpPr>
          <p:cNvPr id="148" name="67 Conector recto de flecha"/>
          <p:cNvCxnSpPr>
            <a:cxnSpLocks noChangeShapeType="1"/>
          </p:cNvCxnSpPr>
          <p:nvPr/>
        </p:nvCxnSpPr>
        <p:spPr bwMode="auto">
          <a:xfrm rot="5400000">
            <a:off x="2317221" y="5162180"/>
            <a:ext cx="500065" cy="35721"/>
          </a:xfrm>
          <a:prstGeom prst="straightConnector1">
            <a:avLst/>
          </a:prstGeom>
          <a:noFill/>
          <a:ln w="25400">
            <a:solidFill>
              <a:srgbClr val="000000"/>
            </a:solidFill>
            <a:round/>
            <a:headEnd type="arrow" w="sm" len="sm"/>
            <a:tailEnd type="arrow" w="sm" len="sm"/>
          </a:ln>
        </p:spPr>
      </p:cxnSp>
      <p:sp>
        <p:nvSpPr>
          <p:cNvPr id="165" name="63 Cuadro de texto"/>
          <p:cNvSpPr txBox="1">
            <a:spLocks noChangeArrowheads="1"/>
          </p:cNvSpPr>
          <p:nvPr/>
        </p:nvSpPr>
        <p:spPr bwMode="auto">
          <a:xfrm>
            <a:off x="4066323" y="5454621"/>
            <a:ext cx="928694" cy="142876"/>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es-ES" sz="1050" b="1" dirty="0" smtClean="0">
                <a:latin typeface="Times New Roman" pitchFamily="18" charset="0"/>
                <a:cs typeface="Arial" pitchFamily="34" charset="0"/>
              </a:rPr>
              <a:t>XMI </a:t>
            </a:r>
            <a:r>
              <a:rPr lang="es-ES" sz="1050" b="1" dirty="0" err="1" smtClean="0">
                <a:latin typeface="Times New Roman" pitchFamily="18" charset="0"/>
                <a:cs typeface="Arial" pitchFamily="34" charset="0"/>
              </a:rPr>
              <a:t>Models</a:t>
            </a:r>
            <a:endParaRPr kumimoji="0" lang="es-ES"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110" name="63 Cuadro de texto"/>
          <p:cNvSpPr txBox="1">
            <a:spLocks noChangeArrowheads="1"/>
          </p:cNvSpPr>
          <p:nvPr/>
        </p:nvSpPr>
        <p:spPr bwMode="auto">
          <a:xfrm>
            <a:off x="4478218" y="7216023"/>
            <a:ext cx="1179512" cy="160337"/>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8" name="57 Elipse"/>
          <p:cNvSpPr/>
          <p:nvPr/>
        </p:nvSpPr>
        <p:spPr>
          <a:xfrm>
            <a:off x="2192202" y="3286933"/>
            <a:ext cx="857256" cy="642942"/>
          </a:xfrm>
          <a:prstGeom prst="ellipse">
            <a:avLst/>
          </a:prstGeom>
          <a:solidFill>
            <a:schemeClr val="accent1">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latin typeface="Times New Roman" pitchFamily="18" charset="0"/>
              <a:cs typeface="Times New Roman" pitchFamily="18" charset="0"/>
            </a:endParaRPr>
          </a:p>
        </p:txBody>
      </p:sp>
      <p:sp>
        <p:nvSpPr>
          <p:cNvPr id="59" name="63 Cuadro de texto"/>
          <p:cNvSpPr txBox="1">
            <a:spLocks noChangeArrowheads="1"/>
          </p:cNvSpPr>
          <p:nvPr/>
        </p:nvSpPr>
        <p:spPr bwMode="auto">
          <a:xfrm>
            <a:off x="2263640" y="3429809"/>
            <a:ext cx="709612" cy="428628"/>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es-ES" sz="1100" b="1" dirty="0" smtClean="0">
                <a:latin typeface="Times New Roman" pitchFamily="18" charset="0"/>
                <a:cs typeface="Times New Roman" pitchFamily="18" charset="0"/>
              </a:rPr>
              <a:t>RT-MDE </a:t>
            </a:r>
            <a:r>
              <a:rPr lang="es-ES" sz="1100" b="1" dirty="0" err="1" smtClean="0">
                <a:latin typeface="Times New Roman" pitchFamily="18" charset="0"/>
                <a:cs typeface="Times New Roman" pitchFamily="18" charset="0"/>
              </a:rPr>
              <a:t>Tool</a:t>
            </a:r>
            <a:endParaRPr kumimoji="0" lang="es-ES" sz="1100" b="1"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72" name="71 Conector recto de flecha"/>
          <p:cNvCxnSpPr>
            <a:stCxn id="58" idx="4"/>
          </p:cNvCxnSpPr>
          <p:nvPr/>
        </p:nvCxnSpPr>
        <p:spPr>
          <a:xfrm rot="16200000" flipH="1">
            <a:off x="2477954" y="4072751"/>
            <a:ext cx="285754" cy="2"/>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6" name="75 Cubo"/>
          <p:cNvSpPr/>
          <p:nvPr/>
        </p:nvSpPr>
        <p:spPr>
          <a:xfrm>
            <a:off x="5192598" y="3429809"/>
            <a:ext cx="2500330" cy="2571768"/>
          </a:xfrm>
          <a:prstGeom prst="cube">
            <a:avLst>
              <a:gd name="adj" fmla="val 2168"/>
            </a:avLst>
          </a:prstGeom>
          <a:solidFill>
            <a:srgbClr val="FF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latin typeface="Times New Roman" pitchFamily="18" charset="0"/>
              <a:cs typeface="Times New Roman" pitchFamily="18" charset="0"/>
            </a:endParaRPr>
          </a:p>
        </p:txBody>
      </p:sp>
      <p:sp>
        <p:nvSpPr>
          <p:cNvPr id="77" name="53 Rectángulo"/>
          <p:cNvSpPr>
            <a:spLocks noChangeArrowheads="1"/>
          </p:cNvSpPr>
          <p:nvPr/>
        </p:nvSpPr>
        <p:spPr bwMode="auto">
          <a:xfrm>
            <a:off x="5621226" y="5418961"/>
            <a:ext cx="1143007" cy="511178"/>
          </a:xfrm>
          <a:prstGeom prst="rect">
            <a:avLst/>
          </a:prstGeom>
          <a:solidFill>
            <a:srgbClr val="D9D9D9"/>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sz="1100">
              <a:latin typeface="Times New Roman" pitchFamily="18" charset="0"/>
              <a:cs typeface="Times New Roman" pitchFamily="18" charset="0"/>
            </a:endParaRPr>
          </a:p>
        </p:txBody>
      </p:sp>
      <p:sp>
        <p:nvSpPr>
          <p:cNvPr id="78" name="63 Cuadro de texto"/>
          <p:cNvSpPr txBox="1">
            <a:spLocks noChangeArrowheads="1"/>
          </p:cNvSpPr>
          <p:nvPr/>
        </p:nvSpPr>
        <p:spPr bwMode="auto">
          <a:xfrm>
            <a:off x="5549788" y="5430073"/>
            <a:ext cx="1357321" cy="385763"/>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s-ES" sz="1100" b="1" dirty="0" smtClean="0">
                <a:latin typeface="Times New Roman" pitchFamily="18" charset="0"/>
                <a:cs typeface="Times New Roman" pitchFamily="18" charset="0"/>
              </a:rPr>
              <a:t>TCP – Socket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dirty="0" err="1" smtClean="0">
                <a:ln>
                  <a:noFill/>
                </a:ln>
                <a:solidFill>
                  <a:schemeClr val="tx1"/>
                </a:solidFill>
                <a:effectLst/>
                <a:latin typeface="Times New Roman" pitchFamily="18" charset="0"/>
                <a:cs typeface="Times New Roman" pitchFamily="18" charset="0"/>
              </a:rPr>
              <a:t>Communication</a:t>
            </a:r>
            <a:r>
              <a:rPr kumimoji="0" lang="es-ES" sz="1100" b="1" i="0" u="none" strike="noStrike" cap="none" normalizeH="0" dirty="0" smtClean="0">
                <a:ln>
                  <a:noFill/>
                </a:ln>
                <a:solidFill>
                  <a:schemeClr val="tx1"/>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lang="es-ES" sz="1100" b="1" baseline="0" dirty="0" err="1" smtClean="0">
                <a:latin typeface="Times New Roman" pitchFamily="18" charset="0"/>
                <a:cs typeface="Times New Roman" pitchFamily="18" charset="0"/>
              </a:rPr>
              <a:t>Service</a:t>
            </a:r>
            <a:endParaRPr kumimoji="0" lang="es-ES" sz="11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9" name="52 Paralelogramo"/>
          <p:cNvSpPr>
            <a:spLocks noChangeArrowheads="1"/>
          </p:cNvSpPr>
          <p:nvPr/>
        </p:nvSpPr>
        <p:spPr bwMode="auto">
          <a:xfrm>
            <a:off x="5335474" y="3858437"/>
            <a:ext cx="1214446" cy="642942"/>
          </a:xfrm>
          <a:prstGeom prst="parallelogram">
            <a:avLst>
              <a:gd name="adj" fmla="val 24986"/>
            </a:avLst>
          </a:prstGeom>
          <a:solidFill>
            <a:srgbClr val="E6B9B8"/>
          </a:solidFill>
          <a:ln w="1905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sz="1100">
              <a:latin typeface="Times New Roman" pitchFamily="18" charset="0"/>
              <a:cs typeface="Times New Roman" pitchFamily="18" charset="0"/>
            </a:endParaRPr>
          </a:p>
        </p:txBody>
      </p:sp>
      <p:sp>
        <p:nvSpPr>
          <p:cNvPr id="80" name="63 Cuadro de texto"/>
          <p:cNvSpPr txBox="1">
            <a:spLocks noChangeArrowheads="1"/>
          </p:cNvSpPr>
          <p:nvPr/>
        </p:nvSpPr>
        <p:spPr bwMode="auto">
          <a:xfrm>
            <a:off x="5546741" y="4032573"/>
            <a:ext cx="709612" cy="397368"/>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es-ES" sz="1100" b="1" dirty="0" err="1" smtClean="0">
                <a:latin typeface="Times New Roman" pitchFamily="18" charset="0"/>
                <a:cs typeface="Times New Roman" pitchFamily="18" charset="0"/>
              </a:rPr>
              <a:t>Wrapper</a:t>
            </a:r>
            <a:r>
              <a:rPr lang="es-ES" sz="1100" b="1" dirty="0">
                <a:latin typeface="Times New Roman" pitchFamily="18" charset="0"/>
                <a:cs typeface="Times New Roman" pitchFamily="18" charset="0"/>
              </a:rPr>
              <a:t/>
            </a:r>
            <a:br>
              <a:rPr lang="es-ES" sz="1100" b="1" dirty="0">
                <a:latin typeface="Times New Roman" pitchFamily="18" charset="0"/>
                <a:cs typeface="Times New Roman" pitchFamily="18" charset="0"/>
              </a:rPr>
            </a:br>
            <a:r>
              <a:rPr lang="es-ES" sz="1100" b="1" dirty="0" smtClean="0">
                <a:latin typeface="Times New Roman" pitchFamily="18" charset="0"/>
                <a:cs typeface="Times New Roman" pitchFamily="18" charset="0"/>
              </a:rPr>
              <a:t>(</a:t>
            </a:r>
            <a:r>
              <a:rPr lang="es-ES" sz="1100" b="1" dirty="0" err="1" smtClean="0">
                <a:latin typeface="Times New Roman" pitchFamily="18" charset="0"/>
                <a:cs typeface="Times New Roman" pitchFamily="18" charset="0"/>
              </a:rPr>
              <a:t>deamon</a:t>
            </a:r>
            <a:r>
              <a:rPr lang="es-ES" sz="1100" b="1" dirty="0" smtClean="0">
                <a:latin typeface="Times New Roman" pitchFamily="18" charset="0"/>
                <a:cs typeface="Times New Roman" pitchFamily="18" charset="0"/>
              </a:rPr>
              <a:t>)</a:t>
            </a:r>
          </a:p>
        </p:txBody>
      </p:sp>
      <p:sp>
        <p:nvSpPr>
          <p:cNvPr id="4" name="3 Flecha izquierda y derecha"/>
          <p:cNvSpPr>
            <a:spLocks noChangeArrowheads="1"/>
          </p:cNvSpPr>
          <p:nvPr/>
        </p:nvSpPr>
        <p:spPr bwMode="auto">
          <a:xfrm>
            <a:off x="3549524" y="5572949"/>
            <a:ext cx="1857388" cy="279400"/>
          </a:xfrm>
          <a:prstGeom prst="leftRightArrow">
            <a:avLst>
              <a:gd name="adj1" fmla="val 50000"/>
              <a:gd name="adj2" fmla="val 50078"/>
            </a:avLst>
          </a:prstGeom>
          <a:solidFill>
            <a:schemeClr val="tx1">
              <a:lumMod val="50000"/>
              <a:lumOff val="50000"/>
            </a:schemeClr>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sz="1100">
              <a:latin typeface="Times New Roman" pitchFamily="18" charset="0"/>
              <a:cs typeface="Times New Roman" pitchFamily="18" charset="0"/>
            </a:endParaRPr>
          </a:p>
        </p:txBody>
      </p:sp>
      <p:sp>
        <p:nvSpPr>
          <p:cNvPr id="81" name="53 Rectángulo"/>
          <p:cNvSpPr>
            <a:spLocks noChangeArrowheads="1"/>
          </p:cNvSpPr>
          <p:nvPr/>
        </p:nvSpPr>
        <p:spPr bwMode="auto">
          <a:xfrm>
            <a:off x="6478482" y="4715693"/>
            <a:ext cx="1000132" cy="428628"/>
          </a:xfrm>
          <a:prstGeom prst="rect">
            <a:avLst/>
          </a:prstGeom>
          <a:solidFill>
            <a:srgbClr val="D9D9D9"/>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sz="1100">
              <a:latin typeface="Times New Roman" pitchFamily="18" charset="0"/>
              <a:cs typeface="Times New Roman" pitchFamily="18" charset="0"/>
            </a:endParaRPr>
          </a:p>
        </p:txBody>
      </p:sp>
      <p:sp>
        <p:nvSpPr>
          <p:cNvPr id="82" name="63 Cuadro de texto"/>
          <p:cNvSpPr txBox="1">
            <a:spLocks noChangeArrowheads="1"/>
          </p:cNvSpPr>
          <p:nvPr/>
        </p:nvSpPr>
        <p:spPr bwMode="auto">
          <a:xfrm>
            <a:off x="6264167" y="4787131"/>
            <a:ext cx="1357321" cy="385763"/>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dirty="0" err="1" smtClean="0">
                <a:ln>
                  <a:noFill/>
                </a:ln>
                <a:solidFill>
                  <a:schemeClr val="tx1"/>
                </a:solidFill>
                <a:effectLst/>
                <a:latin typeface="Times New Roman" pitchFamily="18" charset="0"/>
                <a:cs typeface="Times New Roman" pitchFamily="18" charset="0"/>
              </a:rPr>
              <a:t>Gadget</a:t>
            </a:r>
            <a:endParaRPr kumimoji="0" lang="es-ES" sz="11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3" name="82 Forma libre"/>
          <p:cNvSpPr/>
          <p:nvPr/>
        </p:nvSpPr>
        <p:spPr>
          <a:xfrm>
            <a:off x="6472984" y="4139190"/>
            <a:ext cx="468923" cy="578338"/>
          </a:xfrm>
          <a:custGeom>
            <a:avLst/>
            <a:gdLst>
              <a:gd name="connsiteX0" fmla="*/ 0 w 468923"/>
              <a:gd name="connsiteY0" fmla="*/ 0 h 578338"/>
              <a:gd name="connsiteX1" fmla="*/ 468923 w 468923"/>
              <a:gd name="connsiteY1" fmla="*/ 0 h 578338"/>
              <a:gd name="connsiteX2" fmla="*/ 461108 w 468923"/>
              <a:gd name="connsiteY2" fmla="*/ 578338 h 578338"/>
            </a:gdLst>
            <a:ahLst/>
            <a:cxnLst>
              <a:cxn ang="0">
                <a:pos x="connsiteX0" y="connsiteY0"/>
              </a:cxn>
              <a:cxn ang="0">
                <a:pos x="connsiteX1" y="connsiteY1"/>
              </a:cxn>
              <a:cxn ang="0">
                <a:pos x="connsiteX2" y="connsiteY2"/>
              </a:cxn>
            </a:cxnLst>
            <a:rect l="l" t="t" r="r" b="b"/>
            <a:pathLst>
              <a:path w="468923" h="578338">
                <a:moveTo>
                  <a:pt x="0" y="0"/>
                </a:moveTo>
                <a:lnTo>
                  <a:pt x="468923" y="0"/>
                </a:lnTo>
                <a:lnTo>
                  <a:pt x="461108" y="578338"/>
                </a:ln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4" name="83 Rombo"/>
          <p:cNvSpPr/>
          <p:nvPr/>
        </p:nvSpPr>
        <p:spPr>
          <a:xfrm>
            <a:off x="6470667" y="4072751"/>
            <a:ext cx="150691" cy="119431"/>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5" name="84 CuadroTexto"/>
          <p:cNvSpPr txBox="1"/>
          <p:nvPr/>
        </p:nvSpPr>
        <p:spPr>
          <a:xfrm>
            <a:off x="6884768" y="4509194"/>
            <a:ext cx="274434" cy="307777"/>
          </a:xfrm>
          <a:prstGeom prst="rect">
            <a:avLst/>
          </a:prstGeom>
          <a:noFill/>
        </p:spPr>
        <p:txBody>
          <a:bodyPr wrap="none" rtlCol="0">
            <a:spAutoFit/>
          </a:bodyPr>
          <a:lstStyle/>
          <a:p>
            <a:r>
              <a:rPr lang="en-GB" sz="1400" dirty="0" smtClean="0"/>
              <a:t>*</a:t>
            </a:r>
            <a:endParaRPr lang="en-GB" sz="1400" dirty="0"/>
          </a:p>
        </p:txBody>
      </p:sp>
      <p:cxnSp>
        <p:nvCxnSpPr>
          <p:cNvPr id="86" name="67 Conector recto de flecha"/>
          <p:cNvCxnSpPr>
            <a:cxnSpLocks noChangeShapeType="1"/>
          </p:cNvCxnSpPr>
          <p:nvPr/>
        </p:nvCxnSpPr>
        <p:spPr bwMode="auto">
          <a:xfrm rot="16200000" flipH="1">
            <a:off x="5496211" y="4947868"/>
            <a:ext cx="928694" cy="35716"/>
          </a:xfrm>
          <a:prstGeom prst="straightConnector1">
            <a:avLst/>
          </a:prstGeom>
          <a:noFill/>
          <a:ln w="25400">
            <a:solidFill>
              <a:srgbClr val="000000"/>
            </a:solidFill>
            <a:round/>
            <a:headEnd type="arrow" w="sm" len="sm"/>
            <a:tailEnd type="arrow" w="sm" len="sm"/>
          </a:ln>
        </p:spPr>
      </p:cxnSp>
      <p:sp>
        <p:nvSpPr>
          <p:cNvPr id="88" name="63 Cuadro de texto"/>
          <p:cNvSpPr txBox="1">
            <a:spLocks noChangeArrowheads="1"/>
          </p:cNvSpPr>
          <p:nvPr/>
        </p:nvSpPr>
        <p:spPr bwMode="auto">
          <a:xfrm>
            <a:off x="1620698" y="2429677"/>
            <a:ext cx="1000132" cy="142876"/>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1" i="0" u="none" strike="noStrike" cap="none" normalizeH="0" baseline="0" dirty="0" smtClean="0">
                <a:ln>
                  <a:noFill/>
                </a:ln>
                <a:solidFill>
                  <a:schemeClr val="tx1"/>
                </a:solidFill>
                <a:effectLst/>
                <a:latin typeface="Times New Roman" pitchFamily="18" charset="0"/>
                <a:cs typeface="Times New Roman" pitchFamily="18" charset="0"/>
              </a:rPr>
              <a:t>RT-MDE </a:t>
            </a:r>
            <a:r>
              <a:rPr kumimoji="0" lang="es-ES" sz="1100" b="1" i="0" u="none" strike="noStrike" cap="none" normalizeH="0" baseline="0" dirty="0" err="1" smtClean="0">
                <a:ln>
                  <a:noFill/>
                </a:ln>
                <a:solidFill>
                  <a:schemeClr val="tx1"/>
                </a:solidFill>
                <a:effectLst/>
                <a:latin typeface="Times New Roman" pitchFamily="18" charset="0"/>
                <a:cs typeface="Times New Roman" pitchFamily="18" charset="0"/>
              </a:rPr>
              <a:t>Node</a:t>
            </a:r>
            <a:endParaRPr kumimoji="0" lang="es-ES" sz="11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9" name="63 Cuadro de texto"/>
          <p:cNvSpPr txBox="1">
            <a:spLocks noChangeArrowheads="1"/>
          </p:cNvSpPr>
          <p:nvPr/>
        </p:nvSpPr>
        <p:spPr bwMode="auto">
          <a:xfrm>
            <a:off x="5621226" y="3572685"/>
            <a:ext cx="1571636" cy="142876"/>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ES" sz="1100" b="1" i="0" u="none" strike="noStrike" cap="none" normalizeH="0" baseline="0" dirty="0" err="1" smtClean="0">
                <a:ln>
                  <a:noFill/>
                </a:ln>
                <a:solidFill>
                  <a:schemeClr val="tx1"/>
                </a:solidFill>
                <a:effectLst/>
                <a:latin typeface="Times New Roman" pitchFamily="18" charset="0"/>
                <a:cs typeface="Times New Roman" pitchFamily="18" charset="0"/>
              </a:rPr>
              <a:t>External</a:t>
            </a:r>
            <a:r>
              <a:rPr kumimoji="0" lang="es-ES" sz="1100" b="1" i="0" u="none" strike="noStrike" cap="none" normalizeH="0" dirty="0" smtClean="0">
                <a:ln>
                  <a:noFill/>
                </a:ln>
                <a:solidFill>
                  <a:schemeClr val="tx1"/>
                </a:solidFill>
                <a:effectLst/>
                <a:latin typeface="Times New Roman" pitchFamily="18" charset="0"/>
                <a:cs typeface="Times New Roman" pitchFamily="18" charset="0"/>
              </a:rPr>
              <a:t> </a:t>
            </a:r>
            <a:r>
              <a:rPr kumimoji="0" lang="es-ES" sz="1100" b="1" i="0" u="none" strike="noStrike" cap="none" normalizeH="0" dirty="0" err="1" smtClean="0">
                <a:ln>
                  <a:noFill/>
                </a:ln>
                <a:solidFill>
                  <a:schemeClr val="tx1"/>
                </a:solidFill>
                <a:effectLst/>
                <a:latin typeface="Times New Roman" pitchFamily="18" charset="0"/>
                <a:cs typeface="Times New Roman" pitchFamily="18" charset="0"/>
              </a:rPr>
              <a:t>Gadget</a:t>
            </a:r>
            <a:r>
              <a:rPr kumimoji="0" lang="es-ES" sz="1100" b="1" i="0" u="none" strike="noStrike" cap="none" normalizeH="0" dirty="0" smtClean="0">
                <a:ln>
                  <a:noFill/>
                </a:ln>
                <a:solidFill>
                  <a:schemeClr val="tx1"/>
                </a:solidFill>
                <a:effectLst/>
                <a:latin typeface="Times New Roman" pitchFamily="18" charset="0"/>
                <a:cs typeface="Times New Roman" pitchFamily="18" charset="0"/>
              </a:rPr>
              <a:t> </a:t>
            </a:r>
            <a:r>
              <a:rPr kumimoji="0" lang="es-ES" sz="1100" b="1" i="0" u="none" strike="noStrike" cap="none" normalizeH="0" dirty="0" err="1" smtClean="0">
                <a:ln>
                  <a:noFill/>
                </a:ln>
                <a:solidFill>
                  <a:schemeClr val="tx1"/>
                </a:solidFill>
                <a:effectLst/>
                <a:latin typeface="Times New Roman" pitchFamily="18" charset="0"/>
                <a:cs typeface="Times New Roman" pitchFamily="18" charset="0"/>
              </a:rPr>
              <a:t>Node</a:t>
            </a:r>
            <a:endParaRPr kumimoji="0" lang="es-ES" sz="11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4 Título"/>
          <p:cNvSpPr>
            <a:spLocks noGrp="1"/>
          </p:cNvSpPr>
          <p:nvPr>
            <p:ph type="title"/>
          </p:nvPr>
        </p:nvSpPr>
        <p:spPr/>
        <p:txBody>
          <a:bodyPr/>
          <a:lstStyle/>
          <a:p>
            <a:r>
              <a:rPr lang="es-ES" sz="4000" dirty="0"/>
              <a:t>Integración de un artefacto externo a RT-MDE</a:t>
            </a:r>
          </a:p>
        </p:txBody>
      </p:sp>
      <p:sp>
        <p:nvSpPr>
          <p:cNvPr id="6" name="5 Marcador de contenido"/>
          <p:cNvSpPr>
            <a:spLocks noGrp="1"/>
          </p:cNvSpPr>
          <p:nvPr>
            <p:ph idx="1"/>
          </p:nvPr>
        </p:nvSpPr>
        <p:spPr/>
        <p:txBody>
          <a:bodyPr/>
          <a:lstStyle/>
          <a:p>
            <a:endParaRPr lang="es-ES" dirty="0"/>
          </a:p>
        </p:txBody>
      </p:sp>
    </p:spTree>
    <p:extLst>
      <p:ext uri="{BB962C8B-B14F-4D97-AF65-F5344CB8AC3E}">
        <p14:creationId xmlns:p14="http://schemas.microsoft.com/office/powerpoint/2010/main" val="1585375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113 Rectángulo redondeado"/>
          <p:cNvSpPr/>
          <p:nvPr/>
        </p:nvSpPr>
        <p:spPr>
          <a:xfrm>
            <a:off x="6600384" y="4268016"/>
            <a:ext cx="1857388" cy="1428760"/>
          </a:xfrm>
          <a:prstGeom prst="roundRect">
            <a:avLst/>
          </a:prstGeom>
          <a:solidFill>
            <a:srgbClr val="FFFFCC"/>
          </a:solidFill>
          <a:ln>
            <a:solidFill>
              <a:schemeClr val="tx1">
                <a:lumMod val="75000"/>
                <a:lumOff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2" name="111 Rectángulo redondeado"/>
          <p:cNvSpPr/>
          <p:nvPr/>
        </p:nvSpPr>
        <p:spPr>
          <a:xfrm>
            <a:off x="6600384" y="1481934"/>
            <a:ext cx="1857388" cy="2571768"/>
          </a:xfrm>
          <a:prstGeom prst="roundRect">
            <a:avLst/>
          </a:prstGeom>
          <a:solidFill>
            <a:srgbClr val="FFFFCC"/>
          </a:solidFill>
          <a:ln>
            <a:solidFill>
              <a:schemeClr val="tx1">
                <a:lumMod val="75000"/>
                <a:lumOff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2" name="52 Paralelogramo"/>
          <p:cNvSpPr>
            <a:spLocks noChangeArrowheads="1"/>
          </p:cNvSpPr>
          <p:nvPr/>
        </p:nvSpPr>
        <p:spPr bwMode="auto">
          <a:xfrm>
            <a:off x="791544" y="1410496"/>
            <a:ext cx="1016001" cy="4429156"/>
          </a:xfrm>
          <a:prstGeom prst="parallelogram">
            <a:avLst>
              <a:gd name="adj" fmla="val 14217"/>
            </a:avLst>
          </a:prstGeom>
          <a:solidFill>
            <a:srgbClr val="E6B9B8"/>
          </a:solidFill>
          <a:ln w="1905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sz="1100">
              <a:latin typeface="Times New Roman" pitchFamily="18" charset="0"/>
              <a:cs typeface="Times New Roman" pitchFamily="18" charset="0"/>
            </a:endParaRPr>
          </a:p>
        </p:txBody>
      </p:sp>
      <p:sp>
        <p:nvSpPr>
          <p:cNvPr id="145" name="63 Cuadro de texto"/>
          <p:cNvSpPr txBox="1">
            <a:spLocks noChangeArrowheads="1"/>
          </p:cNvSpPr>
          <p:nvPr/>
        </p:nvSpPr>
        <p:spPr bwMode="auto">
          <a:xfrm>
            <a:off x="1099658" y="2823626"/>
            <a:ext cx="709612" cy="587134"/>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es-ES" sz="1100" b="1" dirty="0" err="1" smtClean="0">
                <a:latin typeface="Times New Roman" pitchFamily="18" charset="0"/>
                <a:cs typeface="Times New Roman" pitchFamily="18" charset="0"/>
              </a:rPr>
              <a:t>External</a:t>
            </a:r>
            <a:r>
              <a:rPr lang="es-ES" sz="1100" b="1" dirty="0" smtClean="0">
                <a:latin typeface="Times New Roman" pitchFamily="18" charset="0"/>
                <a:cs typeface="Times New Roman" pitchFamily="18" charset="0"/>
              </a:rPr>
              <a:t> </a:t>
            </a:r>
            <a:r>
              <a:rPr lang="es-ES" sz="1100" b="1" dirty="0" err="1" smtClean="0">
                <a:latin typeface="Times New Roman" pitchFamily="18" charset="0"/>
                <a:cs typeface="Times New Roman" pitchFamily="18" charset="0"/>
              </a:rPr>
              <a:t>Gadget</a:t>
            </a:r>
            <a:r>
              <a:rPr lang="es-ES" sz="1100" b="1" dirty="0" smtClean="0">
                <a:latin typeface="Times New Roman" pitchFamily="18" charset="0"/>
                <a:cs typeface="Times New Roman" pitchFamily="18" charset="0"/>
              </a:rPr>
              <a:t> </a:t>
            </a:r>
            <a:r>
              <a:rPr lang="es-ES" sz="1100" b="1" dirty="0" err="1" smtClean="0">
                <a:latin typeface="Times New Roman" pitchFamily="18" charset="0"/>
                <a:cs typeface="Times New Roman" pitchFamily="18" charset="0"/>
              </a:rPr>
              <a:t>Adapter</a:t>
            </a:r>
            <a:endParaRPr lang="es-ES" sz="1100" b="1" dirty="0" smtClean="0">
              <a:latin typeface="Times New Roman" pitchFamily="18" charset="0"/>
              <a:cs typeface="Times New Roman" pitchFamily="18" charset="0"/>
            </a:endParaRPr>
          </a:p>
        </p:txBody>
      </p:sp>
      <p:sp>
        <p:nvSpPr>
          <p:cNvPr id="110" name="63 Cuadro de texto"/>
          <p:cNvSpPr txBox="1">
            <a:spLocks noChangeArrowheads="1"/>
          </p:cNvSpPr>
          <p:nvPr/>
        </p:nvSpPr>
        <p:spPr bwMode="auto">
          <a:xfrm>
            <a:off x="813906" y="5911090"/>
            <a:ext cx="1179512" cy="160337"/>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9" name="52 Paralelogramo"/>
          <p:cNvSpPr>
            <a:spLocks noChangeArrowheads="1"/>
          </p:cNvSpPr>
          <p:nvPr/>
        </p:nvSpPr>
        <p:spPr bwMode="auto">
          <a:xfrm>
            <a:off x="4293658" y="1410496"/>
            <a:ext cx="1214446" cy="1071570"/>
          </a:xfrm>
          <a:prstGeom prst="parallelogram">
            <a:avLst>
              <a:gd name="adj" fmla="val 24986"/>
            </a:avLst>
          </a:prstGeom>
          <a:solidFill>
            <a:srgbClr val="E6B9B8"/>
          </a:solidFill>
          <a:ln w="1905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sz="1100">
              <a:latin typeface="Times New Roman" pitchFamily="18" charset="0"/>
              <a:cs typeface="Times New Roman" pitchFamily="18" charset="0"/>
            </a:endParaRPr>
          </a:p>
        </p:txBody>
      </p:sp>
      <p:sp>
        <p:nvSpPr>
          <p:cNvPr id="80" name="63 Cuadro de texto"/>
          <p:cNvSpPr txBox="1">
            <a:spLocks noChangeArrowheads="1"/>
          </p:cNvSpPr>
          <p:nvPr/>
        </p:nvSpPr>
        <p:spPr bwMode="auto">
          <a:xfrm>
            <a:off x="4462012" y="1748348"/>
            <a:ext cx="709612" cy="662280"/>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es-ES" sz="1100" b="1" dirty="0" err="1" smtClean="0">
                <a:latin typeface="Times New Roman" pitchFamily="18" charset="0"/>
                <a:cs typeface="Times New Roman" pitchFamily="18" charset="0"/>
              </a:rPr>
              <a:t>Wrapper</a:t>
            </a:r>
            <a:r>
              <a:rPr lang="es-ES" sz="1100" b="1" dirty="0">
                <a:latin typeface="Times New Roman" pitchFamily="18" charset="0"/>
                <a:cs typeface="Times New Roman" pitchFamily="18" charset="0"/>
              </a:rPr>
              <a:t/>
            </a:r>
            <a:br>
              <a:rPr lang="es-ES" sz="1100" b="1" dirty="0">
                <a:latin typeface="Times New Roman" pitchFamily="18" charset="0"/>
                <a:cs typeface="Times New Roman" pitchFamily="18" charset="0"/>
              </a:rPr>
            </a:br>
            <a:r>
              <a:rPr lang="es-ES" sz="1100" b="1" dirty="0" smtClean="0">
                <a:latin typeface="Times New Roman" pitchFamily="18" charset="0"/>
                <a:cs typeface="Times New Roman" pitchFamily="18" charset="0"/>
              </a:rPr>
              <a:t>(</a:t>
            </a:r>
            <a:r>
              <a:rPr lang="es-ES" sz="1100" b="1" dirty="0" err="1" smtClean="0">
                <a:latin typeface="Times New Roman" pitchFamily="18" charset="0"/>
                <a:cs typeface="Times New Roman" pitchFamily="18" charset="0"/>
              </a:rPr>
              <a:t>deamon</a:t>
            </a:r>
            <a:r>
              <a:rPr lang="es-ES" sz="1100" b="1" dirty="0" smtClean="0">
                <a:latin typeface="Times New Roman" pitchFamily="18" charset="0"/>
                <a:cs typeface="Times New Roman" pitchFamily="18" charset="0"/>
              </a:rPr>
              <a:t>)</a:t>
            </a:r>
          </a:p>
        </p:txBody>
      </p:sp>
      <p:sp>
        <p:nvSpPr>
          <p:cNvPr id="81" name="53 Rectángulo"/>
          <p:cNvSpPr>
            <a:spLocks noChangeArrowheads="1"/>
          </p:cNvSpPr>
          <p:nvPr/>
        </p:nvSpPr>
        <p:spPr bwMode="auto">
          <a:xfrm>
            <a:off x="4316752" y="2835630"/>
            <a:ext cx="1000132" cy="3004021"/>
          </a:xfrm>
          <a:prstGeom prst="rect">
            <a:avLst/>
          </a:prstGeom>
          <a:solidFill>
            <a:srgbClr val="D9D9D9"/>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sz="1100">
              <a:latin typeface="Times New Roman" pitchFamily="18" charset="0"/>
              <a:cs typeface="Times New Roman" pitchFamily="18" charset="0"/>
            </a:endParaRPr>
          </a:p>
        </p:txBody>
      </p:sp>
      <p:sp>
        <p:nvSpPr>
          <p:cNvPr id="82" name="63 Cuadro de texto"/>
          <p:cNvSpPr txBox="1">
            <a:spLocks noChangeArrowheads="1"/>
          </p:cNvSpPr>
          <p:nvPr/>
        </p:nvSpPr>
        <p:spPr bwMode="auto">
          <a:xfrm>
            <a:off x="3957178" y="3125008"/>
            <a:ext cx="1357321" cy="571504"/>
          </a:xfrm>
          <a:prstGeom prst="rect">
            <a:avLst/>
          </a:prstGeom>
          <a:noFill/>
          <a:ln w="6350">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dirty="0" err="1" smtClean="0">
                <a:ln>
                  <a:noFill/>
                </a:ln>
                <a:solidFill>
                  <a:schemeClr val="tx1"/>
                </a:solidFill>
                <a:effectLst/>
                <a:latin typeface="Times New Roman" pitchFamily="18" charset="0"/>
                <a:cs typeface="Times New Roman" pitchFamily="18" charset="0"/>
              </a:rPr>
              <a:t>Gadget</a:t>
            </a:r>
            <a:endParaRPr kumimoji="0" lang="es-ES" sz="11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4" name="83 Rombo"/>
          <p:cNvSpPr/>
          <p:nvPr/>
        </p:nvSpPr>
        <p:spPr>
          <a:xfrm>
            <a:off x="4637333" y="2482066"/>
            <a:ext cx="150691" cy="199052"/>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29 Flecha derecha"/>
          <p:cNvSpPr/>
          <p:nvPr/>
        </p:nvSpPr>
        <p:spPr>
          <a:xfrm>
            <a:off x="1907703" y="1481934"/>
            <a:ext cx="2407321" cy="357190"/>
          </a:xfrm>
          <a:prstGeom prst="rightArrow">
            <a:avLst>
              <a:gd name="adj1" fmla="val 50000"/>
              <a:gd name="adj2" fmla="val 30308"/>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smtClean="0">
                <a:solidFill>
                  <a:schemeClr val="tx1"/>
                </a:solidFill>
              </a:rPr>
              <a:t>Discovery_model</a:t>
            </a:r>
            <a:r>
              <a:rPr lang="en-GB" sz="1100" dirty="0" smtClean="0">
                <a:solidFill>
                  <a:schemeClr val="tx1"/>
                </a:solidFill>
              </a:rPr>
              <a:t>        [39100]</a:t>
            </a:r>
            <a:endParaRPr lang="en-GB" sz="1100" dirty="0">
              <a:solidFill>
                <a:schemeClr val="tx1"/>
              </a:solidFill>
            </a:endParaRPr>
          </a:p>
        </p:txBody>
      </p:sp>
      <p:cxnSp>
        <p:nvCxnSpPr>
          <p:cNvPr id="40" name="39 Conector recto"/>
          <p:cNvCxnSpPr/>
          <p:nvPr/>
        </p:nvCxnSpPr>
        <p:spPr>
          <a:xfrm rot="5400000">
            <a:off x="4634993" y="2742603"/>
            <a:ext cx="158138" cy="390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43 Flecha derecha"/>
          <p:cNvSpPr/>
          <p:nvPr/>
        </p:nvSpPr>
        <p:spPr>
          <a:xfrm rot="10800000" flipV="1">
            <a:off x="1809271" y="3767950"/>
            <a:ext cx="2463138" cy="357190"/>
          </a:xfrm>
          <a:prstGeom prst="rightArrow">
            <a:avLst>
              <a:gd name="adj1" fmla="val 50000"/>
              <a:gd name="adj2" fmla="val 34684"/>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100" dirty="0"/>
              <a:t>[</a:t>
            </a:r>
            <a:r>
              <a:rPr lang="en-GB" sz="1100" dirty="0">
                <a:solidFill>
                  <a:schemeClr val="tx1"/>
                </a:solidFill>
              </a:rPr>
              <a:t>Console Port</a:t>
            </a:r>
            <a:r>
              <a:rPr lang="en-GB" sz="1100" dirty="0" smtClean="0">
                <a:solidFill>
                  <a:schemeClr val="tx1"/>
                </a:solidFill>
              </a:rPr>
              <a:t>]      </a:t>
            </a:r>
            <a:r>
              <a:rPr lang="en-GB" sz="1100" dirty="0" err="1" smtClean="0">
                <a:solidFill>
                  <a:schemeClr val="tx1"/>
                </a:solidFill>
              </a:rPr>
              <a:t>Text_Line_Model</a:t>
            </a:r>
            <a:endParaRPr lang="en-GB" sz="1100" dirty="0">
              <a:solidFill>
                <a:schemeClr val="tx1"/>
              </a:solidFill>
            </a:endParaRPr>
          </a:p>
        </p:txBody>
      </p:sp>
      <p:sp>
        <p:nvSpPr>
          <p:cNvPr id="56" name="55 CuadroTexto"/>
          <p:cNvSpPr txBox="1"/>
          <p:nvPr/>
        </p:nvSpPr>
        <p:spPr>
          <a:xfrm>
            <a:off x="2314104" y="2624942"/>
            <a:ext cx="1193275" cy="276999"/>
          </a:xfrm>
          <a:prstGeom prst="rect">
            <a:avLst/>
          </a:prstGeom>
          <a:noFill/>
        </p:spPr>
        <p:txBody>
          <a:bodyPr wrap="none" rtlCol="0">
            <a:spAutoFit/>
          </a:bodyPr>
          <a:lstStyle/>
          <a:p>
            <a:r>
              <a:rPr lang="en-GB" sz="1200" dirty="0" smtClean="0"/>
              <a:t>[connection OK]</a:t>
            </a:r>
            <a:endParaRPr lang="en-GB" sz="1200" dirty="0"/>
          </a:p>
        </p:txBody>
      </p:sp>
      <p:sp>
        <p:nvSpPr>
          <p:cNvPr id="101" name="100 CuadroTexto"/>
          <p:cNvSpPr txBox="1"/>
          <p:nvPr/>
        </p:nvSpPr>
        <p:spPr>
          <a:xfrm>
            <a:off x="6600384" y="1553372"/>
            <a:ext cx="1608261" cy="307777"/>
          </a:xfrm>
          <a:prstGeom prst="rect">
            <a:avLst/>
          </a:prstGeom>
          <a:noFill/>
        </p:spPr>
        <p:txBody>
          <a:bodyPr wrap="none" rtlCol="0">
            <a:spAutoFit/>
          </a:bodyPr>
          <a:lstStyle/>
          <a:p>
            <a:r>
              <a:rPr lang="en-GB" sz="1400" dirty="0" err="1" smtClean="0"/>
              <a:t>Discovery_MModel</a:t>
            </a:r>
            <a:endParaRPr lang="en-GB" sz="1400" dirty="0"/>
          </a:p>
        </p:txBody>
      </p:sp>
      <p:sp>
        <p:nvSpPr>
          <p:cNvPr id="102" name="101 CuadroTexto"/>
          <p:cNvSpPr txBox="1"/>
          <p:nvPr/>
        </p:nvSpPr>
        <p:spPr>
          <a:xfrm>
            <a:off x="6600384" y="1789711"/>
            <a:ext cx="1739579" cy="307777"/>
          </a:xfrm>
          <a:prstGeom prst="rect">
            <a:avLst/>
          </a:prstGeom>
          <a:noFill/>
        </p:spPr>
        <p:txBody>
          <a:bodyPr wrap="none" rtlCol="0">
            <a:spAutoFit/>
          </a:bodyPr>
          <a:lstStyle/>
          <a:p>
            <a:r>
              <a:rPr lang="en-GB" sz="1400" dirty="0" err="1" smtClean="0"/>
              <a:t>Connection_MModel</a:t>
            </a:r>
            <a:endParaRPr lang="en-GB" sz="1400" dirty="0"/>
          </a:p>
        </p:txBody>
      </p:sp>
      <p:sp>
        <p:nvSpPr>
          <p:cNvPr id="103" name="102 CuadroTexto"/>
          <p:cNvSpPr txBox="1"/>
          <p:nvPr/>
        </p:nvSpPr>
        <p:spPr>
          <a:xfrm>
            <a:off x="6714316" y="4410892"/>
            <a:ext cx="1368260" cy="307777"/>
          </a:xfrm>
          <a:prstGeom prst="rect">
            <a:avLst/>
          </a:prstGeom>
          <a:noFill/>
        </p:spPr>
        <p:txBody>
          <a:bodyPr wrap="none" rtlCol="0">
            <a:spAutoFit/>
          </a:bodyPr>
          <a:lstStyle/>
          <a:p>
            <a:r>
              <a:rPr lang="en-GB" sz="1400" dirty="0" err="1" smtClean="0"/>
              <a:t>Config_MModel</a:t>
            </a:r>
            <a:endParaRPr lang="en-GB" sz="1400" dirty="0"/>
          </a:p>
        </p:txBody>
      </p:sp>
      <p:sp>
        <p:nvSpPr>
          <p:cNvPr id="104" name="103 CuadroTexto"/>
          <p:cNvSpPr txBox="1"/>
          <p:nvPr/>
        </p:nvSpPr>
        <p:spPr>
          <a:xfrm>
            <a:off x="6728725" y="4766693"/>
            <a:ext cx="1292341" cy="307777"/>
          </a:xfrm>
          <a:prstGeom prst="rect">
            <a:avLst/>
          </a:prstGeom>
          <a:noFill/>
        </p:spPr>
        <p:txBody>
          <a:bodyPr wrap="none" rtlCol="0">
            <a:spAutoFit/>
          </a:bodyPr>
          <a:lstStyle/>
          <a:p>
            <a:r>
              <a:rPr lang="en-GB" sz="1400" dirty="0" err="1" smtClean="0"/>
              <a:t>Input_MModel</a:t>
            </a:r>
            <a:endParaRPr lang="en-GB" sz="1400" dirty="0"/>
          </a:p>
        </p:txBody>
      </p:sp>
      <p:sp>
        <p:nvSpPr>
          <p:cNvPr id="105" name="104 CuadroTexto"/>
          <p:cNvSpPr txBox="1"/>
          <p:nvPr/>
        </p:nvSpPr>
        <p:spPr>
          <a:xfrm>
            <a:off x="6673141" y="3625074"/>
            <a:ext cx="1593193" cy="307777"/>
          </a:xfrm>
          <a:prstGeom prst="rect">
            <a:avLst/>
          </a:prstGeom>
          <a:noFill/>
        </p:spPr>
        <p:txBody>
          <a:bodyPr wrap="none" rtlCol="0">
            <a:spAutoFit/>
          </a:bodyPr>
          <a:lstStyle/>
          <a:p>
            <a:r>
              <a:rPr lang="en-GB" sz="1400" dirty="0" err="1" smtClean="0"/>
              <a:t>Text_Line_MModel</a:t>
            </a:r>
            <a:endParaRPr lang="en-GB" sz="1400" dirty="0"/>
          </a:p>
        </p:txBody>
      </p:sp>
      <p:sp>
        <p:nvSpPr>
          <p:cNvPr id="106" name="105 CuadroTexto"/>
          <p:cNvSpPr txBox="1"/>
          <p:nvPr/>
        </p:nvSpPr>
        <p:spPr>
          <a:xfrm>
            <a:off x="6671822" y="3053570"/>
            <a:ext cx="1518685" cy="307777"/>
          </a:xfrm>
          <a:prstGeom prst="rect">
            <a:avLst/>
          </a:prstGeom>
          <a:noFill/>
        </p:spPr>
        <p:txBody>
          <a:bodyPr wrap="none" rtlCol="0">
            <a:spAutoFit/>
          </a:bodyPr>
          <a:lstStyle/>
          <a:p>
            <a:r>
              <a:rPr lang="en-GB" sz="1400" dirty="0" err="1" smtClean="0"/>
              <a:t>Problem_MModel</a:t>
            </a:r>
            <a:endParaRPr lang="en-GB" sz="1400" dirty="0"/>
          </a:p>
        </p:txBody>
      </p:sp>
      <p:sp>
        <p:nvSpPr>
          <p:cNvPr id="107" name="106 CuadroTexto"/>
          <p:cNvSpPr txBox="1"/>
          <p:nvPr/>
        </p:nvSpPr>
        <p:spPr>
          <a:xfrm>
            <a:off x="6745659" y="5112040"/>
            <a:ext cx="1354923" cy="307777"/>
          </a:xfrm>
          <a:prstGeom prst="rect">
            <a:avLst/>
          </a:prstGeom>
          <a:noFill/>
        </p:spPr>
        <p:txBody>
          <a:bodyPr wrap="none" rtlCol="0">
            <a:spAutoFit/>
          </a:bodyPr>
          <a:lstStyle/>
          <a:p>
            <a:r>
              <a:rPr lang="en-GB" sz="1400" dirty="0" err="1" smtClean="0"/>
              <a:t>Result_MModel</a:t>
            </a:r>
            <a:endParaRPr lang="en-GB" sz="1400" dirty="0"/>
          </a:p>
        </p:txBody>
      </p:sp>
      <p:sp>
        <p:nvSpPr>
          <p:cNvPr id="108" name="107 CuadroTexto"/>
          <p:cNvSpPr txBox="1"/>
          <p:nvPr/>
        </p:nvSpPr>
        <p:spPr>
          <a:xfrm>
            <a:off x="6665595" y="3339322"/>
            <a:ext cx="1354217" cy="307777"/>
          </a:xfrm>
          <a:prstGeom prst="rect">
            <a:avLst/>
          </a:prstGeom>
          <a:noFill/>
        </p:spPr>
        <p:txBody>
          <a:bodyPr wrap="none" rtlCol="0">
            <a:spAutoFit/>
          </a:bodyPr>
          <a:lstStyle/>
          <a:p>
            <a:r>
              <a:rPr lang="en-GB" sz="1400" dirty="0" err="1" smtClean="0"/>
              <a:t>Status_MModel</a:t>
            </a:r>
            <a:endParaRPr lang="en-GB" sz="1400" dirty="0"/>
          </a:p>
        </p:txBody>
      </p:sp>
      <p:sp>
        <p:nvSpPr>
          <p:cNvPr id="109" name="108 Flecha derecha"/>
          <p:cNvSpPr/>
          <p:nvPr/>
        </p:nvSpPr>
        <p:spPr>
          <a:xfrm>
            <a:off x="5580112" y="3482198"/>
            <a:ext cx="877396"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1" name="110 CuadroTexto"/>
          <p:cNvSpPr txBox="1"/>
          <p:nvPr/>
        </p:nvSpPr>
        <p:spPr>
          <a:xfrm>
            <a:off x="5314500" y="3125008"/>
            <a:ext cx="1201034" cy="307777"/>
          </a:xfrm>
          <a:prstGeom prst="rect">
            <a:avLst/>
          </a:prstGeom>
          <a:noFill/>
        </p:spPr>
        <p:txBody>
          <a:bodyPr wrap="none" rtlCol="0">
            <a:spAutoFit/>
          </a:bodyPr>
          <a:lstStyle/>
          <a:p>
            <a:r>
              <a:rPr lang="en-GB" sz="1400" dirty="0" smtClean="0"/>
              <a:t>Metamodelos</a:t>
            </a:r>
            <a:endParaRPr lang="en-GB" sz="1400" dirty="0"/>
          </a:p>
        </p:txBody>
      </p:sp>
      <p:sp>
        <p:nvSpPr>
          <p:cNvPr id="113" name="112 CuadroTexto"/>
          <p:cNvSpPr txBox="1"/>
          <p:nvPr/>
        </p:nvSpPr>
        <p:spPr>
          <a:xfrm>
            <a:off x="7029012" y="1124744"/>
            <a:ext cx="915764" cy="307777"/>
          </a:xfrm>
          <a:prstGeom prst="rect">
            <a:avLst/>
          </a:prstGeom>
          <a:noFill/>
        </p:spPr>
        <p:txBody>
          <a:bodyPr wrap="none" rtlCol="0">
            <a:spAutoFit/>
          </a:bodyPr>
          <a:lstStyle/>
          <a:p>
            <a:r>
              <a:rPr lang="en-GB" sz="1400" dirty="0" err="1" smtClean="0"/>
              <a:t>Genéricos</a:t>
            </a:r>
            <a:endParaRPr lang="en-GB" sz="1400" dirty="0"/>
          </a:p>
        </p:txBody>
      </p:sp>
      <p:sp>
        <p:nvSpPr>
          <p:cNvPr id="115" name="114 CuadroTexto"/>
          <p:cNvSpPr txBox="1"/>
          <p:nvPr/>
        </p:nvSpPr>
        <p:spPr>
          <a:xfrm>
            <a:off x="6528946" y="5768214"/>
            <a:ext cx="2219518" cy="307777"/>
          </a:xfrm>
          <a:prstGeom prst="rect">
            <a:avLst/>
          </a:prstGeom>
          <a:noFill/>
        </p:spPr>
        <p:txBody>
          <a:bodyPr wrap="none" rtlCol="0">
            <a:spAutoFit/>
          </a:bodyPr>
          <a:lstStyle/>
          <a:p>
            <a:r>
              <a:rPr lang="en-GB" sz="1400" dirty="0" err="1" smtClean="0"/>
              <a:t>Específicos</a:t>
            </a:r>
            <a:r>
              <a:rPr lang="en-GB" sz="1400" dirty="0" smtClean="0"/>
              <a:t> de </a:t>
            </a:r>
            <a:r>
              <a:rPr lang="en-GB" sz="1400" dirty="0" err="1" smtClean="0"/>
              <a:t>herramienta</a:t>
            </a:r>
            <a:endParaRPr lang="en-GB" sz="1400" dirty="0"/>
          </a:p>
        </p:txBody>
      </p:sp>
      <p:sp>
        <p:nvSpPr>
          <p:cNvPr id="5" name="4 Título"/>
          <p:cNvSpPr>
            <a:spLocks noGrp="1"/>
          </p:cNvSpPr>
          <p:nvPr>
            <p:ph type="title"/>
          </p:nvPr>
        </p:nvSpPr>
        <p:spPr>
          <a:xfrm>
            <a:off x="504117" y="188640"/>
            <a:ext cx="8229600" cy="763488"/>
          </a:xfrm>
        </p:spPr>
        <p:txBody>
          <a:bodyPr/>
          <a:lstStyle/>
          <a:p>
            <a:r>
              <a:rPr lang="es-ES" sz="4000" dirty="0"/>
              <a:t>I</a:t>
            </a:r>
            <a:r>
              <a:rPr lang="es-ES" sz="4000" dirty="0" smtClean="0"/>
              <a:t>nvocación </a:t>
            </a:r>
            <a:r>
              <a:rPr lang="es-ES" sz="4000" dirty="0" smtClean="0"/>
              <a:t>desde RT-MDE</a:t>
            </a:r>
            <a:endParaRPr lang="es-ES" sz="4000" dirty="0"/>
          </a:p>
        </p:txBody>
      </p:sp>
      <p:sp>
        <p:nvSpPr>
          <p:cNvPr id="53" name="52 Flecha derecha"/>
          <p:cNvSpPr/>
          <p:nvPr/>
        </p:nvSpPr>
        <p:spPr>
          <a:xfrm>
            <a:off x="1809272" y="2831440"/>
            <a:ext cx="2463138" cy="357190"/>
          </a:xfrm>
          <a:prstGeom prst="rightArrow">
            <a:avLst>
              <a:gd name="adj1" fmla="val 50000"/>
              <a:gd name="adj2" fmla="val 30308"/>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smtClean="0">
                <a:solidFill>
                  <a:schemeClr val="tx1"/>
                </a:solidFill>
              </a:rPr>
              <a:t>Config</a:t>
            </a:r>
            <a:r>
              <a:rPr lang="en-GB" sz="1100" dirty="0" err="1" smtClean="0">
                <a:solidFill>
                  <a:schemeClr val="tx1"/>
                </a:solidFill>
              </a:rPr>
              <a:t>_Model</a:t>
            </a:r>
            <a:r>
              <a:rPr lang="en-GB" sz="1100" dirty="0" smtClean="0">
                <a:solidFill>
                  <a:schemeClr val="tx1"/>
                </a:solidFill>
              </a:rPr>
              <a:t>   [</a:t>
            </a:r>
            <a:r>
              <a:rPr lang="en-GB" sz="1100" dirty="0" err="1" smtClean="0">
                <a:solidFill>
                  <a:schemeClr val="tx1"/>
                </a:solidFill>
              </a:rPr>
              <a:t>config_port</a:t>
            </a:r>
            <a:r>
              <a:rPr lang="en-GB" sz="1100" dirty="0" smtClean="0">
                <a:solidFill>
                  <a:schemeClr val="tx1"/>
                </a:solidFill>
              </a:rPr>
              <a:t>]</a:t>
            </a:r>
            <a:endParaRPr lang="en-GB" sz="1100" dirty="0">
              <a:solidFill>
                <a:schemeClr val="tx1"/>
              </a:solidFill>
            </a:endParaRPr>
          </a:p>
        </p:txBody>
      </p:sp>
      <p:sp>
        <p:nvSpPr>
          <p:cNvPr id="57" name="56 Flecha derecha"/>
          <p:cNvSpPr/>
          <p:nvPr/>
        </p:nvSpPr>
        <p:spPr>
          <a:xfrm>
            <a:off x="1809271" y="3339687"/>
            <a:ext cx="2463139" cy="357190"/>
          </a:xfrm>
          <a:prstGeom prst="rightArrow">
            <a:avLst>
              <a:gd name="adj1" fmla="val 50000"/>
              <a:gd name="adj2" fmla="val 30308"/>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smtClean="0">
                <a:solidFill>
                  <a:schemeClr val="tx1"/>
                </a:solidFill>
              </a:rPr>
              <a:t>Input_Model</a:t>
            </a:r>
            <a:r>
              <a:rPr lang="en-GB" sz="1100" dirty="0" smtClean="0">
                <a:solidFill>
                  <a:schemeClr val="tx1"/>
                </a:solidFill>
              </a:rPr>
              <a:t>   [</a:t>
            </a:r>
            <a:r>
              <a:rPr lang="en-GB" sz="1100" dirty="0" err="1" smtClean="0">
                <a:solidFill>
                  <a:schemeClr val="tx1"/>
                </a:solidFill>
              </a:rPr>
              <a:t>Model_port</a:t>
            </a:r>
            <a:r>
              <a:rPr lang="en-GB" sz="1100" dirty="0" smtClean="0">
                <a:solidFill>
                  <a:schemeClr val="tx1"/>
                </a:solidFill>
              </a:rPr>
              <a:t>]</a:t>
            </a:r>
            <a:endParaRPr lang="en-GB" sz="1100" dirty="0">
              <a:solidFill>
                <a:schemeClr val="tx1"/>
              </a:solidFill>
            </a:endParaRPr>
          </a:p>
        </p:txBody>
      </p:sp>
      <p:sp>
        <p:nvSpPr>
          <p:cNvPr id="58" name="57 Flecha derecha"/>
          <p:cNvSpPr/>
          <p:nvPr/>
        </p:nvSpPr>
        <p:spPr>
          <a:xfrm>
            <a:off x="1776486" y="4125141"/>
            <a:ext cx="2507482" cy="357190"/>
          </a:xfrm>
          <a:prstGeom prst="rightArrow">
            <a:avLst>
              <a:gd name="adj1" fmla="val 50000"/>
              <a:gd name="adj2" fmla="val 30308"/>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err="1" smtClean="0">
                <a:solidFill>
                  <a:schemeClr val="tx1"/>
                </a:solidFill>
              </a:rPr>
              <a:t>Text_Line_Model</a:t>
            </a:r>
            <a:r>
              <a:rPr lang="en-GB" sz="1100" dirty="0" smtClean="0">
                <a:solidFill>
                  <a:schemeClr val="tx1"/>
                </a:solidFill>
              </a:rPr>
              <a:t>    [</a:t>
            </a:r>
            <a:r>
              <a:rPr lang="en-GB" sz="1100" dirty="0" err="1" smtClean="0">
                <a:solidFill>
                  <a:schemeClr val="tx1"/>
                </a:solidFill>
              </a:rPr>
              <a:t>EG_Iput_port</a:t>
            </a:r>
            <a:r>
              <a:rPr lang="en-GB" sz="1100" dirty="0" smtClean="0">
                <a:solidFill>
                  <a:schemeClr val="tx1"/>
                </a:solidFill>
              </a:rPr>
              <a:t>]</a:t>
            </a:r>
            <a:endParaRPr lang="en-GB" sz="1100" dirty="0">
              <a:solidFill>
                <a:schemeClr val="tx1"/>
              </a:solidFill>
            </a:endParaRPr>
          </a:p>
        </p:txBody>
      </p:sp>
      <p:sp>
        <p:nvSpPr>
          <p:cNvPr id="59" name="58 Flecha derecha"/>
          <p:cNvSpPr/>
          <p:nvPr/>
        </p:nvSpPr>
        <p:spPr>
          <a:xfrm rot="10800000" flipV="1">
            <a:off x="1807545" y="1859438"/>
            <a:ext cx="2507480" cy="357190"/>
          </a:xfrm>
          <a:prstGeom prst="rightArrow">
            <a:avLst>
              <a:gd name="adj1" fmla="val 50000"/>
              <a:gd name="adj2" fmla="val 34684"/>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100" dirty="0" smtClean="0">
                <a:solidFill>
                  <a:schemeClr val="tx1"/>
                </a:solidFill>
              </a:rPr>
              <a:t>[39000]     </a:t>
            </a:r>
            <a:r>
              <a:rPr lang="en-GB" sz="1100" dirty="0" err="1" smtClean="0">
                <a:solidFill>
                  <a:schemeClr val="tx1"/>
                </a:solidFill>
              </a:rPr>
              <a:t>Connection_Model</a:t>
            </a:r>
            <a:endParaRPr lang="en-GB" sz="1100" dirty="0">
              <a:solidFill>
                <a:schemeClr val="tx1"/>
              </a:solidFill>
            </a:endParaRPr>
          </a:p>
        </p:txBody>
      </p:sp>
      <p:sp>
        <p:nvSpPr>
          <p:cNvPr id="60" name="59 Flecha derecha"/>
          <p:cNvSpPr/>
          <p:nvPr/>
        </p:nvSpPr>
        <p:spPr>
          <a:xfrm rot="10800000" flipV="1">
            <a:off x="1776486" y="4979320"/>
            <a:ext cx="2507480" cy="357190"/>
          </a:xfrm>
          <a:prstGeom prst="rightArrow">
            <a:avLst>
              <a:gd name="adj1" fmla="val 50000"/>
              <a:gd name="adj2" fmla="val 34684"/>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100" dirty="0" smtClean="0">
                <a:solidFill>
                  <a:schemeClr val="tx1"/>
                </a:solidFill>
              </a:rPr>
              <a:t>[</a:t>
            </a:r>
            <a:r>
              <a:rPr lang="en-GB" sz="1100" dirty="0" err="1" smtClean="0">
                <a:solidFill>
                  <a:schemeClr val="tx1"/>
                </a:solidFill>
              </a:rPr>
              <a:t>Status_Port</a:t>
            </a:r>
            <a:r>
              <a:rPr lang="en-GB" sz="1100" dirty="0" smtClean="0">
                <a:solidFill>
                  <a:schemeClr val="tx1"/>
                </a:solidFill>
              </a:rPr>
              <a:t>]     </a:t>
            </a:r>
            <a:r>
              <a:rPr lang="en-GB" sz="1100" dirty="0" err="1" smtClean="0">
                <a:solidFill>
                  <a:schemeClr val="tx1"/>
                </a:solidFill>
              </a:rPr>
              <a:t>Status_Model</a:t>
            </a:r>
            <a:endParaRPr lang="en-GB" sz="1100" dirty="0">
              <a:solidFill>
                <a:schemeClr val="tx1"/>
              </a:solidFill>
            </a:endParaRPr>
          </a:p>
        </p:txBody>
      </p:sp>
      <p:sp>
        <p:nvSpPr>
          <p:cNvPr id="61" name="60 Flecha derecha"/>
          <p:cNvSpPr/>
          <p:nvPr/>
        </p:nvSpPr>
        <p:spPr>
          <a:xfrm rot="10800000" flipV="1">
            <a:off x="1776488" y="5427919"/>
            <a:ext cx="2507480" cy="357190"/>
          </a:xfrm>
          <a:prstGeom prst="rightArrow">
            <a:avLst>
              <a:gd name="adj1" fmla="val 50000"/>
              <a:gd name="adj2" fmla="val 34684"/>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100" dirty="0" smtClean="0">
                <a:solidFill>
                  <a:schemeClr val="tx1"/>
                </a:solidFill>
              </a:rPr>
              <a:t>[</a:t>
            </a:r>
            <a:r>
              <a:rPr lang="en-GB" sz="1100" dirty="0" err="1" smtClean="0">
                <a:solidFill>
                  <a:schemeClr val="tx1"/>
                </a:solidFill>
              </a:rPr>
              <a:t>Result_Port</a:t>
            </a:r>
            <a:r>
              <a:rPr lang="en-GB" sz="1100" dirty="0" smtClean="0">
                <a:solidFill>
                  <a:schemeClr val="tx1"/>
                </a:solidFill>
              </a:rPr>
              <a:t>]     </a:t>
            </a:r>
            <a:r>
              <a:rPr lang="en-GB" sz="1100" dirty="0" err="1" smtClean="0">
                <a:solidFill>
                  <a:schemeClr val="tx1"/>
                </a:solidFill>
              </a:rPr>
              <a:t>Result_Model</a:t>
            </a:r>
            <a:endParaRPr lang="en-GB" sz="1100" dirty="0">
              <a:solidFill>
                <a:schemeClr val="tx1"/>
              </a:solidFill>
            </a:endParaRPr>
          </a:p>
        </p:txBody>
      </p:sp>
      <p:sp>
        <p:nvSpPr>
          <p:cNvPr id="62" name="61 Flecha derecha"/>
          <p:cNvSpPr/>
          <p:nvPr/>
        </p:nvSpPr>
        <p:spPr>
          <a:xfrm rot="10800000" flipV="1">
            <a:off x="1783357" y="4482331"/>
            <a:ext cx="2507480" cy="357190"/>
          </a:xfrm>
          <a:prstGeom prst="rightArrow">
            <a:avLst>
              <a:gd name="adj1" fmla="val 50000"/>
              <a:gd name="adj2" fmla="val 34684"/>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100" dirty="0" smtClean="0">
                <a:solidFill>
                  <a:schemeClr val="tx1"/>
                </a:solidFill>
              </a:rPr>
              <a:t>[</a:t>
            </a:r>
            <a:r>
              <a:rPr lang="en-GB" sz="1100" dirty="0" err="1" smtClean="0">
                <a:solidFill>
                  <a:schemeClr val="tx1"/>
                </a:solidFill>
              </a:rPr>
              <a:t>Problem_Port</a:t>
            </a:r>
            <a:r>
              <a:rPr lang="en-GB" sz="1100" dirty="0" smtClean="0">
                <a:solidFill>
                  <a:schemeClr val="tx1"/>
                </a:solidFill>
              </a:rPr>
              <a:t>]     </a:t>
            </a:r>
            <a:r>
              <a:rPr lang="en-GB" sz="1100" dirty="0" err="1" smtClean="0">
                <a:solidFill>
                  <a:schemeClr val="tx1"/>
                </a:solidFill>
              </a:rPr>
              <a:t>Problem_Model</a:t>
            </a:r>
            <a:endParaRPr lang="en-GB" sz="1100" dirty="0">
              <a:solidFill>
                <a:schemeClr val="tx1"/>
              </a:solidFill>
            </a:endParaRPr>
          </a:p>
        </p:txBody>
      </p:sp>
    </p:spTree>
    <p:extLst>
      <p:ext uri="{BB962C8B-B14F-4D97-AF65-F5344CB8AC3E}">
        <p14:creationId xmlns:p14="http://schemas.microsoft.com/office/powerpoint/2010/main" val="1784556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ox(in)">
                                      <p:cBhvr>
                                        <p:cTn id="7" dur="500"/>
                                        <p:tgtEl>
                                          <p:spTgt spid="30"/>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09"/>
                                        </p:tgtEl>
                                        <p:attrNameLst>
                                          <p:attrName>style.visibility</p:attrName>
                                        </p:attrNameLst>
                                      </p:cBhvr>
                                      <p:to>
                                        <p:strVal val="visible"/>
                                      </p:to>
                                    </p:set>
                                    <p:animEffect transition="in" filter="box(in)">
                                      <p:cBhvr>
                                        <p:cTn id="10" dur="500"/>
                                        <p:tgtEl>
                                          <p:spTgt spid="109"/>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11"/>
                                        </p:tgtEl>
                                        <p:attrNameLst>
                                          <p:attrName>style.visibility</p:attrName>
                                        </p:attrNameLst>
                                      </p:cBhvr>
                                      <p:to>
                                        <p:strVal val="visible"/>
                                      </p:to>
                                    </p:set>
                                    <p:animEffect transition="in" filter="box(in)">
                                      <p:cBhvr>
                                        <p:cTn id="13" dur="500"/>
                                        <p:tgtEl>
                                          <p:spTgt spid="111"/>
                                        </p:tgtEl>
                                      </p:cBhvr>
                                    </p:animEffect>
                                  </p:childTnLst>
                                </p:cTn>
                              </p:par>
                            </p:childTnLst>
                          </p:cTn>
                        </p:par>
                        <p:par>
                          <p:cTn id="14" fill="hold">
                            <p:stCondLst>
                              <p:cond delay="500"/>
                            </p:stCondLst>
                            <p:childTnLst>
                              <p:par>
                                <p:cTn id="15" presetID="4" presetClass="entr" presetSubtype="16" fill="hold" grpId="0" nodeType="afterEffect">
                                  <p:stCondLst>
                                    <p:cond delay="0"/>
                                  </p:stCondLst>
                                  <p:childTnLst>
                                    <p:set>
                                      <p:cBhvr>
                                        <p:cTn id="16" dur="1" fill="hold">
                                          <p:stCondLst>
                                            <p:cond delay="0"/>
                                          </p:stCondLst>
                                        </p:cTn>
                                        <p:tgtEl>
                                          <p:spTgt spid="101"/>
                                        </p:tgtEl>
                                        <p:attrNameLst>
                                          <p:attrName>style.visibility</p:attrName>
                                        </p:attrNameLst>
                                      </p:cBhvr>
                                      <p:to>
                                        <p:strVal val="visible"/>
                                      </p:to>
                                    </p:set>
                                    <p:animEffect transition="in" filter="box(in)">
                                      <p:cBhvr>
                                        <p:cTn id="17" dur="500"/>
                                        <p:tgtEl>
                                          <p:spTgt spid="10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box(in)">
                                      <p:cBhvr>
                                        <p:cTn id="22" dur="500"/>
                                        <p:tgtEl>
                                          <p:spTgt spid="59"/>
                                        </p:tgtEl>
                                      </p:cBhvr>
                                    </p:animEffect>
                                  </p:childTnLst>
                                </p:cTn>
                              </p:par>
                            </p:childTnLst>
                          </p:cTn>
                        </p:par>
                        <p:par>
                          <p:cTn id="23" fill="hold">
                            <p:stCondLst>
                              <p:cond delay="500"/>
                            </p:stCondLst>
                            <p:childTnLst>
                              <p:par>
                                <p:cTn id="24" presetID="4" presetClass="entr" presetSubtype="16" fill="hold" grpId="0" nodeType="afterEffect">
                                  <p:stCondLst>
                                    <p:cond delay="0"/>
                                  </p:stCondLst>
                                  <p:childTnLst>
                                    <p:set>
                                      <p:cBhvr>
                                        <p:cTn id="25" dur="1" fill="hold">
                                          <p:stCondLst>
                                            <p:cond delay="0"/>
                                          </p:stCondLst>
                                        </p:cTn>
                                        <p:tgtEl>
                                          <p:spTgt spid="102"/>
                                        </p:tgtEl>
                                        <p:attrNameLst>
                                          <p:attrName>style.visibility</p:attrName>
                                        </p:attrNameLst>
                                      </p:cBhvr>
                                      <p:to>
                                        <p:strVal val="visible"/>
                                      </p:to>
                                    </p:set>
                                    <p:animEffect transition="in" filter="box(in)">
                                      <p:cBhvr>
                                        <p:cTn id="26" dur="500"/>
                                        <p:tgtEl>
                                          <p:spTgt spid="102"/>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56"/>
                                        </p:tgtEl>
                                        <p:attrNameLst>
                                          <p:attrName>style.visibility</p:attrName>
                                        </p:attrNameLst>
                                      </p:cBhvr>
                                      <p:to>
                                        <p:strVal val="visible"/>
                                      </p:to>
                                    </p:set>
                                    <p:animEffect transition="in" filter="box(in)">
                                      <p:cBhvr>
                                        <p:cTn id="29" dur="500"/>
                                        <p:tgtEl>
                                          <p:spTgt spid="56"/>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53"/>
                                        </p:tgtEl>
                                        <p:attrNameLst>
                                          <p:attrName>style.visibility</p:attrName>
                                        </p:attrNameLst>
                                      </p:cBhvr>
                                      <p:to>
                                        <p:strVal val="visible"/>
                                      </p:to>
                                    </p:set>
                                    <p:animEffect transition="in" filter="box(in)">
                                      <p:cBhvr>
                                        <p:cTn id="34" dur="500"/>
                                        <p:tgtEl>
                                          <p:spTgt spid="53"/>
                                        </p:tgtEl>
                                      </p:cBhvr>
                                    </p:animEffect>
                                  </p:childTnLst>
                                </p:cTn>
                              </p:par>
                            </p:childTnLst>
                          </p:cTn>
                        </p:par>
                        <p:par>
                          <p:cTn id="35" fill="hold">
                            <p:stCondLst>
                              <p:cond delay="500"/>
                            </p:stCondLst>
                            <p:childTnLst>
                              <p:par>
                                <p:cTn id="36" presetID="4" presetClass="entr" presetSubtype="16" fill="hold" nodeType="afterEffect">
                                  <p:stCondLst>
                                    <p:cond delay="0"/>
                                  </p:stCondLst>
                                  <p:childTnLst>
                                    <p:set>
                                      <p:cBhvr>
                                        <p:cTn id="37" dur="1" fill="hold">
                                          <p:stCondLst>
                                            <p:cond delay="0"/>
                                          </p:stCondLst>
                                        </p:cTn>
                                        <p:tgtEl>
                                          <p:spTgt spid="103">
                                            <p:txEl>
                                              <p:pRg st="0" end="0"/>
                                            </p:txEl>
                                          </p:spTgt>
                                        </p:tgtEl>
                                        <p:attrNameLst>
                                          <p:attrName>style.visibility</p:attrName>
                                        </p:attrNameLst>
                                      </p:cBhvr>
                                      <p:to>
                                        <p:strVal val="visible"/>
                                      </p:to>
                                    </p:set>
                                    <p:animEffect transition="in" filter="box(in)">
                                      <p:cBhvr>
                                        <p:cTn id="38" dur="500"/>
                                        <p:tgtEl>
                                          <p:spTgt spid="103">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box(in)">
                                      <p:cBhvr>
                                        <p:cTn id="43" dur="500"/>
                                        <p:tgtEl>
                                          <p:spTgt spid="57"/>
                                        </p:tgtEl>
                                      </p:cBhvr>
                                    </p:animEffect>
                                  </p:childTnLst>
                                </p:cTn>
                              </p:par>
                            </p:childTnLst>
                          </p:cTn>
                        </p:par>
                        <p:par>
                          <p:cTn id="44" fill="hold">
                            <p:stCondLst>
                              <p:cond delay="500"/>
                            </p:stCondLst>
                            <p:childTnLst>
                              <p:par>
                                <p:cTn id="45" presetID="4" presetClass="entr" presetSubtype="16" fill="hold" nodeType="afterEffect">
                                  <p:stCondLst>
                                    <p:cond delay="0"/>
                                  </p:stCondLst>
                                  <p:childTnLst>
                                    <p:set>
                                      <p:cBhvr>
                                        <p:cTn id="46" dur="1" fill="hold">
                                          <p:stCondLst>
                                            <p:cond delay="0"/>
                                          </p:stCondLst>
                                        </p:cTn>
                                        <p:tgtEl>
                                          <p:spTgt spid="104">
                                            <p:txEl>
                                              <p:pRg st="0" end="0"/>
                                            </p:txEl>
                                          </p:spTgt>
                                        </p:tgtEl>
                                        <p:attrNameLst>
                                          <p:attrName>style.visibility</p:attrName>
                                        </p:attrNameLst>
                                      </p:cBhvr>
                                      <p:to>
                                        <p:strVal val="visible"/>
                                      </p:to>
                                    </p:set>
                                    <p:animEffect transition="in" filter="box(in)">
                                      <p:cBhvr>
                                        <p:cTn id="47" dur="500"/>
                                        <p:tgtEl>
                                          <p:spTgt spid="104">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box(in)">
                                      <p:cBhvr>
                                        <p:cTn id="52" dur="500"/>
                                        <p:tgtEl>
                                          <p:spTgt spid="44"/>
                                        </p:tgtEl>
                                      </p:cBhvr>
                                    </p:animEffect>
                                  </p:childTnLst>
                                </p:cTn>
                              </p:par>
                            </p:childTnLst>
                          </p:cTn>
                        </p:par>
                        <p:par>
                          <p:cTn id="53" fill="hold">
                            <p:stCondLst>
                              <p:cond delay="500"/>
                            </p:stCondLst>
                            <p:childTnLst>
                              <p:par>
                                <p:cTn id="54" presetID="4" presetClass="entr" presetSubtype="16" fill="hold" nodeType="afterEffect">
                                  <p:stCondLst>
                                    <p:cond delay="0"/>
                                  </p:stCondLst>
                                  <p:childTnLst>
                                    <p:set>
                                      <p:cBhvr>
                                        <p:cTn id="55" dur="1" fill="hold">
                                          <p:stCondLst>
                                            <p:cond delay="0"/>
                                          </p:stCondLst>
                                        </p:cTn>
                                        <p:tgtEl>
                                          <p:spTgt spid="105">
                                            <p:txEl>
                                              <p:pRg st="0" end="0"/>
                                            </p:txEl>
                                          </p:spTgt>
                                        </p:tgtEl>
                                        <p:attrNameLst>
                                          <p:attrName>style.visibility</p:attrName>
                                        </p:attrNameLst>
                                      </p:cBhvr>
                                      <p:to>
                                        <p:strVal val="visible"/>
                                      </p:to>
                                    </p:set>
                                    <p:animEffect transition="in" filter="box(in)">
                                      <p:cBhvr>
                                        <p:cTn id="56" dur="500"/>
                                        <p:tgtEl>
                                          <p:spTgt spid="105">
                                            <p:txEl>
                                              <p:pRg st="0" end="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4" presetClass="entr" presetSubtype="16" fill="hold" grpId="0" nodeType="clickEffect">
                                  <p:stCondLst>
                                    <p:cond delay="0"/>
                                  </p:stCondLst>
                                  <p:childTnLst>
                                    <p:set>
                                      <p:cBhvr>
                                        <p:cTn id="60" dur="1" fill="hold">
                                          <p:stCondLst>
                                            <p:cond delay="0"/>
                                          </p:stCondLst>
                                        </p:cTn>
                                        <p:tgtEl>
                                          <p:spTgt spid="58"/>
                                        </p:tgtEl>
                                        <p:attrNameLst>
                                          <p:attrName>style.visibility</p:attrName>
                                        </p:attrNameLst>
                                      </p:cBhvr>
                                      <p:to>
                                        <p:strVal val="visible"/>
                                      </p:to>
                                    </p:set>
                                    <p:animEffect transition="in" filter="box(in)">
                                      <p:cBhvr>
                                        <p:cTn id="61" dur="500"/>
                                        <p:tgtEl>
                                          <p:spTgt spid="58"/>
                                        </p:tgtEl>
                                      </p:cBhvr>
                                    </p:animEffect>
                                  </p:childTnLst>
                                </p:cTn>
                              </p:par>
                            </p:childTnLst>
                          </p:cTn>
                        </p:par>
                      </p:childTnLst>
                    </p:cTn>
                  </p:par>
                  <p:par>
                    <p:cTn id="62" fill="hold">
                      <p:stCondLst>
                        <p:cond delay="indefinite"/>
                      </p:stCondLst>
                      <p:childTnLst>
                        <p:par>
                          <p:cTn id="63" fill="hold">
                            <p:stCondLst>
                              <p:cond delay="0"/>
                            </p:stCondLst>
                            <p:childTnLst>
                              <p:par>
                                <p:cTn id="64" presetID="4" presetClass="entr" presetSubtype="16" fill="hold" grpId="0" nodeType="clickEffect">
                                  <p:stCondLst>
                                    <p:cond delay="0"/>
                                  </p:stCondLst>
                                  <p:childTnLst>
                                    <p:set>
                                      <p:cBhvr>
                                        <p:cTn id="65" dur="1" fill="hold">
                                          <p:stCondLst>
                                            <p:cond delay="0"/>
                                          </p:stCondLst>
                                        </p:cTn>
                                        <p:tgtEl>
                                          <p:spTgt spid="62"/>
                                        </p:tgtEl>
                                        <p:attrNameLst>
                                          <p:attrName>style.visibility</p:attrName>
                                        </p:attrNameLst>
                                      </p:cBhvr>
                                      <p:to>
                                        <p:strVal val="visible"/>
                                      </p:to>
                                    </p:set>
                                    <p:animEffect transition="in" filter="box(in)">
                                      <p:cBhvr>
                                        <p:cTn id="66" dur="500"/>
                                        <p:tgtEl>
                                          <p:spTgt spid="62"/>
                                        </p:tgtEl>
                                      </p:cBhvr>
                                    </p:animEffect>
                                  </p:childTnLst>
                                </p:cTn>
                              </p:par>
                            </p:childTnLst>
                          </p:cTn>
                        </p:par>
                        <p:par>
                          <p:cTn id="67" fill="hold">
                            <p:stCondLst>
                              <p:cond delay="500"/>
                            </p:stCondLst>
                            <p:childTnLst>
                              <p:par>
                                <p:cTn id="68" presetID="4" presetClass="entr" presetSubtype="16" fill="hold" nodeType="afterEffect">
                                  <p:stCondLst>
                                    <p:cond delay="0"/>
                                  </p:stCondLst>
                                  <p:childTnLst>
                                    <p:set>
                                      <p:cBhvr>
                                        <p:cTn id="69" dur="1" fill="hold">
                                          <p:stCondLst>
                                            <p:cond delay="0"/>
                                          </p:stCondLst>
                                        </p:cTn>
                                        <p:tgtEl>
                                          <p:spTgt spid="106">
                                            <p:txEl>
                                              <p:pRg st="0" end="0"/>
                                            </p:txEl>
                                          </p:spTgt>
                                        </p:tgtEl>
                                        <p:attrNameLst>
                                          <p:attrName>style.visibility</p:attrName>
                                        </p:attrNameLst>
                                      </p:cBhvr>
                                      <p:to>
                                        <p:strVal val="visible"/>
                                      </p:to>
                                    </p:set>
                                    <p:animEffect transition="in" filter="box(in)">
                                      <p:cBhvr>
                                        <p:cTn id="70" dur="500"/>
                                        <p:tgtEl>
                                          <p:spTgt spid="106">
                                            <p:txEl>
                                              <p:pRg st="0" end="0"/>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4" presetClass="entr" presetSubtype="16" fill="hold" grpId="0" nodeType="clickEffect">
                                  <p:stCondLst>
                                    <p:cond delay="0"/>
                                  </p:stCondLst>
                                  <p:childTnLst>
                                    <p:set>
                                      <p:cBhvr>
                                        <p:cTn id="74" dur="1" fill="hold">
                                          <p:stCondLst>
                                            <p:cond delay="0"/>
                                          </p:stCondLst>
                                        </p:cTn>
                                        <p:tgtEl>
                                          <p:spTgt spid="60"/>
                                        </p:tgtEl>
                                        <p:attrNameLst>
                                          <p:attrName>style.visibility</p:attrName>
                                        </p:attrNameLst>
                                      </p:cBhvr>
                                      <p:to>
                                        <p:strVal val="visible"/>
                                      </p:to>
                                    </p:set>
                                    <p:animEffect transition="in" filter="box(in)">
                                      <p:cBhvr>
                                        <p:cTn id="75" dur="500"/>
                                        <p:tgtEl>
                                          <p:spTgt spid="60"/>
                                        </p:tgtEl>
                                      </p:cBhvr>
                                    </p:animEffect>
                                  </p:childTnLst>
                                </p:cTn>
                              </p:par>
                            </p:childTnLst>
                          </p:cTn>
                        </p:par>
                        <p:par>
                          <p:cTn id="76" fill="hold">
                            <p:stCondLst>
                              <p:cond delay="500"/>
                            </p:stCondLst>
                            <p:childTnLst>
                              <p:par>
                                <p:cTn id="77" presetID="4" presetClass="entr" presetSubtype="16" fill="hold" nodeType="afterEffect">
                                  <p:stCondLst>
                                    <p:cond delay="0"/>
                                  </p:stCondLst>
                                  <p:childTnLst>
                                    <p:set>
                                      <p:cBhvr>
                                        <p:cTn id="78" dur="1" fill="hold">
                                          <p:stCondLst>
                                            <p:cond delay="0"/>
                                          </p:stCondLst>
                                        </p:cTn>
                                        <p:tgtEl>
                                          <p:spTgt spid="108">
                                            <p:txEl>
                                              <p:pRg st="0" end="0"/>
                                            </p:txEl>
                                          </p:spTgt>
                                        </p:tgtEl>
                                        <p:attrNameLst>
                                          <p:attrName>style.visibility</p:attrName>
                                        </p:attrNameLst>
                                      </p:cBhvr>
                                      <p:to>
                                        <p:strVal val="visible"/>
                                      </p:to>
                                    </p:set>
                                    <p:animEffect transition="in" filter="box(in)">
                                      <p:cBhvr>
                                        <p:cTn id="79" dur="500"/>
                                        <p:tgtEl>
                                          <p:spTgt spid="108">
                                            <p:txEl>
                                              <p:pRg st="0" end="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4" presetClass="entr" presetSubtype="16" fill="hold" grpId="0" nodeType="clickEffect">
                                  <p:stCondLst>
                                    <p:cond delay="0"/>
                                  </p:stCondLst>
                                  <p:childTnLst>
                                    <p:set>
                                      <p:cBhvr>
                                        <p:cTn id="83" dur="1" fill="hold">
                                          <p:stCondLst>
                                            <p:cond delay="0"/>
                                          </p:stCondLst>
                                        </p:cTn>
                                        <p:tgtEl>
                                          <p:spTgt spid="61"/>
                                        </p:tgtEl>
                                        <p:attrNameLst>
                                          <p:attrName>style.visibility</p:attrName>
                                        </p:attrNameLst>
                                      </p:cBhvr>
                                      <p:to>
                                        <p:strVal val="visible"/>
                                      </p:to>
                                    </p:set>
                                    <p:animEffect transition="in" filter="box(in)">
                                      <p:cBhvr>
                                        <p:cTn id="84" dur="500"/>
                                        <p:tgtEl>
                                          <p:spTgt spid="61"/>
                                        </p:tgtEl>
                                      </p:cBhvr>
                                    </p:animEffect>
                                  </p:childTnLst>
                                </p:cTn>
                              </p:par>
                            </p:childTnLst>
                          </p:cTn>
                        </p:par>
                        <p:par>
                          <p:cTn id="85" fill="hold">
                            <p:stCondLst>
                              <p:cond delay="500"/>
                            </p:stCondLst>
                            <p:childTnLst>
                              <p:par>
                                <p:cTn id="86" presetID="4" presetClass="entr" presetSubtype="16" fill="hold" nodeType="afterEffect">
                                  <p:stCondLst>
                                    <p:cond delay="0"/>
                                  </p:stCondLst>
                                  <p:childTnLst>
                                    <p:set>
                                      <p:cBhvr>
                                        <p:cTn id="87" dur="1" fill="hold">
                                          <p:stCondLst>
                                            <p:cond delay="0"/>
                                          </p:stCondLst>
                                        </p:cTn>
                                        <p:tgtEl>
                                          <p:spTgt spid="107">
                                            <p:txEl>
                                              <p:pRg st="0" end="0"/>
                                            </p:txEl>
                                          </p:spTgt>
                                        </p:tgtEl>
                                        <p:attrNameLst>
                                          <p:attrName>style.visibility</p:attrName>
                                        </p:attrNameLst>
                                      </p:cBhvr>
                                      <p:to>
                                        <p:strVal val="visible"/>
                                      </p:to>
                                    </p:set>
                                    <p:animEffect transition="in" filter="box(in)">
                                      <p:cBhvr>
                                        <p:cTn id="88" dur="500"/>
                                        <p:tgtEl>
                                          <p:spTgt spid="107">
                                            <p:txEl>
                                              <p:pRg st="0" end="0"/>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4" presetClass="entr" presetSubtype="16" fill="hold" grpId="0" nodeType="clickEffect">
                                  <p:stCondLst>
                                    <p:cond delay="0"/>
                                  </p:stCondLst>
                                  <p:childTnLst>
                                    <p:set>
                                      <p:cBhvr>
                                        <p:cTn id="92" dur="1" fill="hold">
                                          <p:stCondLst>
                                            <p:cond delay="0"/>
                                          </p:stCondLst>
                                        </p:cTn>
                                        <p:tgtEl>
                                          <p:spTgt spid="113"/>
                                        </p:tgtEl>
                                        <p:attrNameLst>
                                          <p:attrName>style.visibility</p:attrName>
                                        </p:attrNameLst>
                                      </p:cBhvr>
                                      <p:to>
                                        <p:strVal val="visible"/>
                                      </p:to>
                                    </p:set>
                                    <p:animEffect transition="in" filter="box(in)">
                                      <p:cBhvr>
                                        <p:cTn id="93" dur="500"/>
                                        <p:tgtEl>
                                          <p:spTgt spid="113"/>
                                        </p:tgtEl>
                                      </p:cBhvr>
                                    </p:animEffect>
                                  </p:childTnLst>
                                </p:cTn>
                              </p:par>
                              <p:par>
                                <p:cTn id="94" presetID="4" presetClass="entr" presetSubtype="16" fill="hold" grpId="0" nodeType="withEffect">
                                  <p:stCondLst>
                                    <p:cond delay="0"/>
                                  </p:stCondLst>
                                  <p:childTnLst>
                                    <p:set>
                                      <p:cBhvr>
                                        <p:cTn id="95" dur="1" fill="hold">
                                          <p:stCondLst>
                                            <p:cond delay="0"/>
                                          </p:stCondLst>
                                        </p:cTn>
                                        <p:tgtEl>
                                          <p:spTgt spid="112"/>
                                        </p:tgtEl>
                                        <p:attrNameLst>
                                          <p:attrName>style.visibility</p:attrName>
                                        </p:attrNameLst>
                                      </p:cBhvr>
                                      <p:to>
                                        <p:strVal val="visible"/>
                                      </p:to>
                                    </p:set>
                                    <p:animEffect transition="in" filter="box(in)">
                                      <p:cBhvr>
                                        <p:cTn id="96" dur="500"/>
                                        <p:tgtEl>
                                          <p:spTgt spid="112"/>
                                        </p:tgtEl>
                                      </p:cBhvr>
                                    </p:animEffect>
                                  </p:childTnLst>
                                </p:cTn>
                              </p:par>
                            </p:childTnLst>
                          </p:cTn>
                        </p:par>
                      </p:childTnLst>
                    </p:cTn>
                  </p:par>
                  <p:par>
                    <p:cTn id="97" fill="hold">
                      <p:stCondLst>
                        <p:cond delay="indefinite"/>
                      </p:stCondLst>
                      <p:childTnLst>
                        <p:par>
                          <p:cTn id="98" fill="hold">
                            <p:stCondLst>
                              <p:cond delay="0"/>
                            </p:stCondLst>
                            <p:childTnLst>
                              <p:par>
                                <p:cTn id="99" presetID="4" presetClass="entr" presetSubtype="16" fill="hold" grpId="0" nodeType="clickEffect">
                                  <p:stCondLst>
                                    <p:cond delay="0"/>
                                  </p:stCondLst>
                                  <p:childTnLst>
                                    <p:set>
                                      <p:cBhvr>
                                        <p:cTn id="100" dur="1" fill="hold">
                                          <p:stCondLst>
                                            <p:cond delay="0"/>
                                          </p:stCondLst>
                                        </p:cTn>
                                        <p:tgtEl>
                                          <p:spTgt spid="114"/>
                                        </p:tgtEl>
                                        <p:attrNameLst>
                                          <p:attrName>style.visibility</p:attrName>
                                        </p:attrNameLst>
                                      </p:cBhvr>
                                      <p:to>
                                        <p:strVal val="visible"/>
                                      </p:to>
                                    </p:set>
                                    <p:animEffect transition="in" filter="box(in)">
                                      <p:cBhvr>
                                        <p:cTn id="101" dur="500"/>
                                        <p:tgtEl>
                                          <p:spTgt spid="114"/>
                                        </p:tgtEl>
                                      </p:cBhvr>
                                    </p:animEffect>
                                  </p:childTnLst>
                                </p:cTn>
                              </p:par>
                              <p:par>
                                <p:cTn id="102" presetID="4" presetClass="entr" presetSubtype="16" fill="hold" grpId="0" nodeType="withEffect">
                                  <p:stCondLst>
                                    <p:cond delay="0"/>
                                  </p:stCondLst>
                                  <p:childTnLst>
                                    <p:set>
                                      <p:cBhvr>
                                        <p:cTn id="103" dur="1" fill="hold">
                                          <p:stCondLst>
                                            <p:cond delay="0"/>
                                          </p:stCondLst>
                                        </p:cTn>
                                        <p:tgtEl>
                                          <p:spTgt spid="115"/>
                                        </p:tgtEl>
                                        <p:attrNameLst>
                                          <p:attrName>style.visibility</p:attrName>
                                        </p:attrNameLst>
                                      </p:cBhvr>
                                      <p:to>
                                        <p:strVal val="visible"/>
                                      </p:to>
                                    </p:set>
                                    <p:animEffect transition="in" filter="box(in)">
                                      <p:cBhvr>
                                        <p:cTn id="104" dur="5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 grpId="0" animBg="1"/>
      <p:bldP spid="112" grpId="0" animBg="1"/>
      <p:bldP spid="30" grpId="0" animBg="1"/>
      <p:bldP spid="44" grpId="0" animBg="1"/>
      <p:bldP spid="56" grpId="0"/>
      <p:bldP spid="101" grpId="0"/>
      <p:bldP spid="102" grpId="0"/>
      <p:bldP spid="109" grpId="0" animBg="1"/>
      <p:bldP spid="111" grpId="0"/>
      <p:bldP spid="113" grpId="0"/>
      <p:bldP spid="115" grpId="0"/>
      <p:bldP spid="53" grpId="0" animBg="1"/>
      <p:bldP spid="57" grpId="0" animBg="1"/>
      <p:bldP spid="58" grpId="0" animBg="1"/>
      <p:bldP spid="59" grpId="0" animBg="1"/>
      <p:bldP spid="60" grpId="0" animBg="1"/>
      <p:bldP spid="61" grpId="0" animBg="1"/>
      <p:bldP spid="6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780" y="260648"/>
            <a:ext cx="8229600" cy="835496"/>
          </a:xfrm>
        </p:spPr>
        <p:txBody>
          <a:bodyPr/>
          <a:lstStyle/>
          <a:p>
            <a:r>
              <a:rPr lang="es-ES" sz="4000" dirty="0" smtClean="0"/>
              <a:t>Estructura del </a:t>
            </a:r>
            <a:r>
              <a:rPr lang="es-ES" sz="4000" dirty="0" err="1" smtClean="0"/>
              <a:t>Wrapper</a:t>
            </a:r>
            <a:endParaRPr lang="es-ES" sz="4000" dirty="0"/>
          </a:p>
        </p:txBody>
      </p:sp>
      <p:sp>
        <p:nvSpPr>
          <p:cNvPr id="3" name="2 CuadroTexto"/>
          <p:cNvSpPr txBox="1"/>
          <p:nvPr/>
        </p:nvSpPr>
        <p:spPr>
          <a:xfrm>
            <a:off x="3570456" y="5013176"/>
            <a:ext cx="2232248" cy="160043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marL="171450" lvl="0" indent="-171450">
              <a:buFont typeface="Arial" panose="020B0604020202020204" pitchFamily="34" charset="0"/>
              <a:buChar char="•"/>
            </a:pPr>
            <a:r>
              <a:rPr lang="es-ES" sz="1400" i="1" dirty="0" err="1"/>
              <a:t>Config_Port</a:t>
            </a:r>
            <a:r>
              <a:rPr lang="es-ES" sz="1400" dirty="0"/>
              <a:t>, </a:t>
            </a:r>
            <a:r>
              <a:rPr lang="es-ES" sz="1400" dirty="0" smtClean="0"/>
              <a:t> </a:t>
            </a:r>
          </a:p>
          <a:p>
            <a:pPr marL="171450" lvl="0" indent="-171450">
              <a:buFont typeface="Arial" panose="020B0604020202020204" pitchFamily="34" charset="0"/>
              <a:buChar char="•"/>
            </a:pPr>
            <a:r>
              <a:rPr lang="es-ES" sz="1400" i="1" dirty="0" err="1" smtClean="0"/>
              <a:t>Input_Port</a:t>
            </a:r>
            <a:r>
              <a:rPr lang="es-ES" sz="1400" dirty="0"/>
              <a:t>, </a:t>
            </a:r>
            <a:endParaRPr lang="es-ES" sz="1400" dirty="0" smtClean="0"/>
          </a:p>
          <a:p>
            <a:pPr marL="171450" lvl="0" indent="-171450">
              <a:buFont typeface="Arial" panose="020B0604020202020204" pitchFamily="34" charset="0"/>
              <a:buChar char="•"/>
            </a:pPr>
            <a:r>
              <a:rPr lang="es-ES" sz="1400" i="1" dirty="0" err="1" smtClean="0"/>
              <a:t>Result_Port</a:t>
            </a:r>
            <a:r>
              <a:rPr lang="es-ES" sz="1400" i="1" dirty="0" smtClean="0"/>
              <a:t>, </a:t>
            </a:r>
          </a:p>
          <a:p>
            <a:pPr marL="171450" lvl="0" indent="-171450">
              <a:buFont typeface="Arial" panose="020B0604020202020204" pitchFamily="34" charset="0"/>
              <a:buChar char="•"/>
            </a:pPr>
            <a:r>
              <a:rPr lang="es-ES" sz="1400" i="1" dirty="0" err="1" smtClean="0"/>
              <a:t>Console_Port</a:t>
            </a:r>
            <a:r>
              <a:rPr lang="es-ES" sz="1400" dirty="0"/>
              <a:t>, </a:t>
            </a:r>
            <a:endParaRPr lang="es-ES" sz="1400" dirty="0" smtClean="0"/>
          </a:p>
          <a:p>
            <a:pPr marL="171450" lvl="0" indent="-171450">
              <a:buFont typeface="Arial" panose="020B0604020202020204" pitchFamily="34" charset="0"/>
              <a:buChar char="•"/>
            </a:pPr>
            <a:r>
              <a:rPr lang="es-ES" sz="1400" i="1" dirty="0" err="1" smtClean="0"/>
              <a:t>EG_Input_Port</a:t>
            </a:r>
            <a:r>
              <a:rPr lang="es-ES" sz="1400" dirty="0" smtClean="0"/>
              <a:t>, </a:t>
            </a:r>
          </a:p>
          <a:p>
            <a:pPr marL="171450" lvl="0" indent="-171450">
              <a:buFont typeface="Arial" panose="020B0604020202020204" pitchFamily="34" charset="0"/>
              <a:buChar char="•"/>
            </a:pPr>
            <a:r>
              <a:rPr lang="es-ES" sz="1400" i="1" dirty="0" err="1" smtClean="0"/>
              <a:t>Problem_Port</a:t>
            </a:r>
            <a:r>
              <a:rPr lang="es-ES" sz="1400" dirty="0" smtClean="0"/>
              <a:t>, </a:t>
            </a:r>
          </a:p>
          <a:p>
            <a:pPr marL="171450" lvl="0" indent="-171450">
              <a:buFont typeface="Arial" panose="020B0604020202020204" pitchFamily="34" charset="0"/>
              <a:buChar char="•"/>
            </a:pPr>
            <a:r>
              <a:rPr lang="es-ES" sz="1400" i="1" dirty="0" err="1" smtClean="0"/>
              <a:t>Status_Port</a:t>
            </a:r>
            <a:r>
              <a:rPr lang="es-ES" sz="1400" dirty="0"/>
              <a:t>, </a:t>
            </a:r>
          </a:p>
        </p:txBody>
      </p:sp>
      <p:pic>
        <p:nvPicPr>
          <p:cNvPr id="6146" name="Picture 2" descr="D:\Dropbox\Proyecto_Master\Redaccion TFM\Imagenes\Wrapper.emf"/>
          <p:cNvPicPr>
            <a:picLocks noChangeAspect="1" noChangeArrowheads="1"/>
          </p:cNvPicPr>
          <p:nvPr/>
        </p:nvPicPr>
        <p:blipFill rotWithShape="1">
          <a:blip r:embed="rId2">
            <a:extLst>
              <a:ext uri="{28A0092B-C50C-407E-A947-70E740481C1C}">
                <a14:useLocalDpi xmlns:a14="http://schemas.microsoft.com/office/drawing/2010/main" val="0"/>
              </a:ext>
            </a:extLst>
          </a:blip>
          <a:srcRect l="5192" t="16307" r="1142" b="9217"/>
          <a:stretch/>
        </p:blipFill>
        <p:spPr bwMode="auto">
          <a:xfrm>
            <a:off x="469252" y="1268760"/>
            <a:ext cx="8434655" cy="3528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60784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229600" cy="835496"/>
          </a:xfrm>
        </p:spPr>
        <p:txBody>
          <a:bodyPr/>
          <a:lstStyle/>
          <a:p>
            <a:r>
              <a:rPr lang="es-ES" sz="4000" dirty="0" smtClean="0"/>
              <a:t>Estructura del </a:t>
            </a:r>
            <a:r>
              <a:rPr lang="es-ES" sz="4000" dirty="0" err="1" smtClean="0"/>
              <a:t>Gadget</a:t>
            </a:r>
            <a:endParaRPr lang="es-ES" sz="4000" dirty="0"/>
          </a:p>
        </p:txBody>
      </p:sp>
      <p:pic>
        <p:nvPicPr>
          <p:cNvPr id="5" name="Picture 2" descr="D:\Dropbox\Proyecto_Master\Redaccion TFM\Imagenes\Gadget.emf"/>
          <p:cNvPicPr>
            <a:picLocks noChangeAspect="1" noChangeArrowheads="1"/>
          </p:cNvPicPr>
          <p:nvPr/>
        </p:nvPicPr>
        <p:blipFill rotWithShape="1">
          <a:blip r:embed="rId2">
            <a:extLst>
              <a:ext uri="{28A0092B-C50C-407E-A947-70E740481C1C}">
                <a14:useLocalDpi xmlns:a14="http://schemas.microsoft.com/office/drawing/2010/main" val="0"/>
              </a:ext>
            </a:extLst>
          </a:blip>
          <a:srcRect t="3626" b="5842"/>
          <a:stretch/>
        </p:blipFill>
        <p:spPr bwMode="auto">
          <a:xfrm>
            <a:off x="539552" y="1260401"/>
            <a:ext cx="7944144" cy="5112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20085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36933" y="332656"/>
            <a:ext cx="8229600" cy="835496"/>
          </a:xfrm>
        </p:spPr>
        <p:txBody>
          <a:bodyPr/>
          <a:lstStyle/>
          <a:p>
            <a:r>
              <a:rPr lang="es-ES" sz="4000" dirty="0" smtClean="0"/>
              <a:t>Adaptación</a:t>
            </a:r>
            <a:r>
              <a:rPr lang="es-ES" dirty="0" smtClean="0"/>
              <a:t> a MAST</a:t>
            </a:r>
            <a:endParaRPr lang="es-ES" dirty="0"/>
          </a:p>
        </p:txBody>
      </p:sp>
      <p:pic>
        <p:nvPicPr>
          <p:cNvPr id="4099" name="Picture 3" descr="D:\Dropbox\Proyecto_Master\Redaccion TFM\Imagenes\Analysis_Gadget_Tasks.emf"/>
          <p:cNvPicPr>
            <a:picLocks noChangeAspect="1" noChangeArrowheads="1"/>
          </p:cNvPicPr>
          <p:nvPr/>
        </p:nvPicPr>
        <p:blipFill rotWithShape="1">
          <a:blip r:embed="rId2">
            <a:extLst>
              <a:ext uri="{28A0092B-C50C-407E-A947-70E740481C1C}">
                <a14:useLocalDpi xmlns:a14="http://schemas.microsoft.com/office/drawing/2010/main" val="0"/>
              </a:ext>
            </a:extLst>
          </a:blip>
          <a:srcRect t="3696" b="9500"/>
          <a:stretch/>
        </p:blipFill>
        <p:spPr bwMode="auto">
          <a:xfrm>
            <a:off x="472531" y="1412776"/>
            <a:ext cx="7913016" cy="4860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860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6112" y="260648"/>
            <a:ext cx="8229600" cy="763488"/>
          </a:xfrm>
        </p:spPr>
        <p:txBody>
          <a:bodyPr/>
          <a:lstStyle/>
          <a:p>
            <a:r>
              <a:rPr lang="es-ES" sz="4000" dirty="0" smtClean="0"/>
              <a:t>Modelos Específicos de MAST</a:t>
            </a:r>
            <a:endParaRPr lang="es-ES" sz="4000" dirty="0"/>
          </a:p>
        </p:txBody>
      </p:sp>
      <p:pic>
        <p:nvPicPr>
          <p:cNvPr id="5126" name="Picture 6" descr="D:\Dropbox\Proyecto_Master\Redaccion TFM\Imagenes\MastAnalyzerAda.emf"/>
          <p:cNvPicPr>
            <a:picLocks noChangeAspect="1" noChangeArrowheads="1"/>
          </p:cNvPicPr>
          <p:nvPr/>
        </p:nvPicPr>
        <p:blipFill rotWithShape="1">
          <a:blip r:embed="rId2">
            <a:extLst>
              <a:ext uri="{28A0092B-C50C-407E-A947-70E740481C1C}">
                <a14:useLocalDpi xmlns:a14="http://schemas.microsoft.com/office/drawing/2010/main" val="0"/>
              </a:ext>
            </a:extLst>
          </a:blip>
          <a:srcRect t="4202" b="5795"/>
          <a:stretch/>
        </p:blipFill>
        <p:spPr bwMode="auto">
          <a:xfrm>
            <a:off x="469925" y="1628800"/>
            <a:ext cx="8181975" cy="48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688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90872" y="332656"/>
            <a:ext cx="8229600" cy="691480"/>
          </a:xfrm>
        </p:spPr>
        <p:txBody>
          <a:bodyPr/>
          <a:lstStyle/>
          <a:p>
            <a:r>
              <a:rPr lang="es-ES" sz="4000" dirty="0" smtClean="0"/>
              <a:t>Secuencia de lanzamiento</a:t>
            </a:r>
            <a:endParaRPr lang="es-ES" sz="4000" dirty="0"/>
          </a:p>
        </p:txBody>
      </p:sp>
      <p:pic>
        <p:nvPicPr>
          <p:cNvPr id="7173" name="Picture 5" descr="D:\Dropbox\Proyecto_Master\Redaccion TFM\Imagenes\Secuencia_Mast.emf"/>
          <p:cNvPicPr>
            <a:picLocks noChangeAspect="1" noChangeArrowheads="1"/>
          </p:cNvPicPr>
          <p:nvPr/>
        </p:nvPicPr>
        <p:blipFill rotWithShape="1">
          <a:blip r:embed="rId2">
            <a:extLst>
              <a:ext uri="{28A0092B-C50C-407E-A947-70E740481C1C}">
                <a14:useLocalDpi xmlns:a14="http://schemas.microsoft.com/office/drawing/2010/main" val="0"/>
              </a:ext>
            </a:extLst>
          </a:blip>
          <a:srcRect l="1496" t="4740" r="18805" b="3221"/>
          <a:stretch/>
        </p:blipFill>
        <p:spPr bwMode="auto">
          <a:xfrm>
            <a:off x="169590" y="1196751"/>
            <a:ext cx="8779568" cy="5107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61587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29600" cy="835496"/>
          </a:xfrm>
        </p:spPr>
        <p:txBody>
          <a:bodyPr/>
          <a:lstStyle/>
          <a:p>
            <a:r>
              <a:rPr lang="es-ES" sz="4000" dirty="0" smtClean="0"/>
              <a:t>Análisis de un modelo MAST 2.0</a:t>
            </a:r>
            <a:endParaRPr lang="es-ES" sz="4000" dirty="0"/>
          </a:p>
        </p:txBody>
      </p:sp>
      <p:pic>
        <p:nvPicPr>
          <p:cNvPr id="8194" name="Picture 2" descr="D:\Dropbox\Proyecto_Master\Redaccion TFM\Imagenes\Mast2 analysis.emf"/>
          <p:cNvPicPr>
            <a:picLocks noChangeAspect="1" noChangeArrowheads="1"/>
          </p:cNvPicPr>
          <p:nvPr/>
        </p:nvPicPr>
        <p:blipFill rotWithShape="1">
          <a:blip r:embed="rId3">
            <a:extLst>
              <a:ext uri="{28A0092B-C50C-407E-A947-70E740481C1C}">
                <a14:useLocalDpi xmlns:a14="http://schemas.microsoft.com/office/drawing/2010/main" val="0"/>
              </a:ext>
            </a:extLst>
          </a:blip>
          <a:srcRect t="7327" b="8194"/>
          <a:stretch/>
        </p:blipFill>
        <p:spPr bwMode="auto">
          <a:xfrm>
            <a:off x="5292080" y="1907207"/>
            <a:ext cx="3319219" cy="2771920"/>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D:\Dropbox\Proyecto_Master\Redaccion TFM\Imagenes\MAST_Model.emf"/>
          <p:cNvPicPr>
            <a:picLocks noChangeAspect="1" noChangeArrowheads="1"/>
          </p:cNvPicPr>
          <p:nvPr/>
        </p:nvPicPr>
        <p:blipFill rotWithShape="1">
          <a:blip r:embed="rId4">
            <a:extLst>
              <a:ext uri="{28A0092B-C50C-407E-A947-70E740481C1C}">
                <a14:useLocalDpi xmlns:a14="http://schemas.microsoft.com/office/drawing/2010/main" val="0"/>
              </a:ext>
            </a:extLst>
          </a:blip>
          <a:srcRect l="-397" t="5363" r="18388" b="6677"/>
          <a:stretch/>
        </p:blipFill>
        <p:spPr bwMode="auto">
          <a:xfrm>
            <a:off x="467544" y="1988468"/>
            <a:ext cx="4624578" cy="2609399"/>
          </a:xfrm>
          <a:prstGeom prst="rect">
            <a:avLst/>
          </a:prstGeom>
          <a:noFill/>
          <a:extLst>
            <a:ext uri="{909E8E84-426E-40DD-AFC4-6F175D3DCCD1}">
              <a14:hiddenFill xmlns:a14="http://schemas.microsoft.com/office/drawing/2010/main">
                <a:solidFill>
                  <a:srgbClr val="FFFFFF"/>
                </a:solidFill>
              </a14:hiddenFill>
            </a:ext>
          </a:extLst>
        </p:spPr>
      </p:pic>
      <p:sp>
        <p:nvSpPr>
          <p:cNvPr id="3" name="2 CuadroTexto"/>
          <p:cNvSpPr txBox="1"/>
          <p:nvPr/>
        </p:nvSpPr>
        <p:spPr>
          <a:xfrm>
            <a:off x="683568" y="5085184"/>
            <a:ext cx="7272808" cy="923330"/>
          </a:xfrm>
          <a:prstGeom prst="rect">
            <a:avLst/>
          </a:prstGeom>
          <a:noFill/>
        </p:spPr>
        <p:txBody>
          <a:bodyPr wrap="square" rtlCol="0">
            <a:spAutoFit/>
          </a:bodyPr>
          <a:lstStyle/>
          <a:p>
            <a:r>
              <a:rPr lang="es-ES" dirty="0" smtClean="0"/>
              <a:t>El método </a:t>
            </a:r>
            <a:r>
              <a:rPr lang="es-ES" dirty="0" err="1" smtClean="0">
                <a:effectLst>
                  <a:outerShdw blurRad="38100" dist="38100" dir="2700000" algn="tl">
                    <a:srgbClr val="000000">
                      <a:alpha val="43137"/>
                    </a:srgbClr>
                  </a:outerShdw>
                </a:effectLst>
              </a:rPr>
              <a:t>Mast_Analysis</a:t>
            </a:r>
            <a:r>
              <a:rPr lang="es-ES" dirty="0" smtClean="0">
                <a:effectLst>
                  <a:outerShdw blurRad="38100" dist="38100" dir="2700000" algn="tl">
                    <a:srgbClr val="000000">
                      <a:alpha val="43137"/>
                    </a:srgbClr>
                  </a:outerShdw>
                </a:effectLst>
              </a:rPr>
              <a:t>(</a:t>
            </a:r>
            <a:r>
              <a:rPr lang="es-ES" dirty="0" err="1" smtClean="0">
                <a:effectLst>
                  <a:outerShdw blurRad="38100" dist="38100" dir="2700000" algn="tl">
                    <a:srgbClr val="000000">
                      <a:alpha val="43137"/>
                    </a:srgbClr>
                  </a:outerShdw>
                </a:effectLst>
              </a:rPr>
              <a:t>InOut</a:t>
            </a:r>
            <a:r>
              <a:rPr lang="es-ES" dirty="0" smtClean="0">
                <a:effectLst>
                  <a:outerShdw blurRad="38100" dist="38100" dir="2700000" algn="tl">
                    <a:srgbClr val="000000">
                      <a:alpha val="43137"/>
                    </a:srgbClr>
                  </a:outerShdw>
                </a:effectLst>
              </a:rPr>
              <a:t> </a:t>
            </a:r>
            <a:r>
              <a:rPr lang="es-ES" dirty="0" err="1" smtClean="0">
                <a:effectLst>
                  <a:outerShdw blurRad="38100" dist="38100" dir="2700000" algn="tl">
                    <a:srgbClr val="000000">
                      <a:alpha val="43137"/>
                    </a:srgbClr>
                  </a:outerShdw>
                </a:effectLst>
              </a:rPr>
              <a:t>Config</a:t>
            </a:r>
            <a:r>
              <a:rPr lang="es-ES" dirty="0" smtClean="0">
                <a:effectLst>
                  <a:outerShdw blurRad="38100" dist="38100" dir="2700000" algn="tl">
                    <a:srgbClr val="000000">
                      <a:alpha val="43137"/>
                    </a:srgbClr>
                  </a:outerShdw>
                </a:effectLst>
              </a:rPr>
              <a:t>: </a:t>
            </a:r>
            <a:r>
              <a:rPr lang="es-ES" dirty="0" err="1" smtClean="0">
                <a:effectLst>
                  <a:outerShdw blurRad="38100" dist="38100" dir="2700000" algn="tl">
                    <a:srgbClr val="000000">
                      <a:alpha val="43137"/>
                    </a:srgbClr>
                  </a:outerShdw>
                </a:effectLst>
              </a:rPr>
              <a:t>Mast_Analysis_Config</a:t>
            </a:r>
            <a:r>
              <a:rPr lang="es-ES" dirty="0" smtClean="0">
                <a:effectLst>
                  <a:outerShdw blurRad="38100" dist="38100" dir="2700000" algn="tl">
                    <a:srgbClr val="000000">
                      <a:alpha val="43137"/>
                    </a:srgbClr>
                  </a:outerShdw>
                </a:effectLst>
              </a:rPr>
              <a:t>)</a:t>
            </a:r>
            <a:r>
              <a:rPr lang="es-ES" dirty="0" smtClean="0"/>
              <a:t> de la clase </a:t>
            </a:r>
            <a:r>
              <a:rPr lang="es-ES" dirty="0" err="1" smtClean="0">
                <a:effectLst>
                  <a:outerShdw blurRad="38100" dist="38100" dir="2700000" algn="tl">
                    <a:srgbClr val="000000">
                      <a:alpha val="43137"/>
                    </a:srgbClr>
                  </a:outerShdw>
                </a:effectLst>
              </a:rPr>
              <a:t>Mast_Model</a:t>
            </a:r>
            <a:r>
              <a:rPr lang="es-ES" dirty="0" smtClean="0"/>
              <a:t> permite llevar a cabo el análisis de un MAST 2.0. Los resultados del análisis se guardan en el campo </a:t>
            </a:r>
            <a:r>
              <a:rPr lang="es-ES" dirty="0" err="1" smtClean="0">
                <a:effectLst>
                  <a:outerShdw blurRad="38100" dist="38100" dir="2700000" algn="tl">
                    <a:srgbClr val="000000">
                      <a:alpha val="43137"/>
                    </a:srgbClr>
                  </a:outerShdw>
                </a:effectLst>
              </a:rPr>
              <a:t>Results</a:t>
            </a:r>
            <a:r>
              <a:rPr lang="es-ES" dirty="0" smtClean="0"/>
              <a:t>.</a:t>
            </a:r>
            <a:endParaRPr lang="es-ES" dirty="0"/>
          </a:p>
        </p:txBody>
      </p:sp>
    </p:spTree>
    <p:extLst>
      <p:ext uri="{BB962C8B-B14F-4D97-AF65-F5344CB8AC3E}">
        <p14:creationId xmlns:p14="http://schemas.microsoft.com/office/powerpoint/2010/main" val="301218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MDE y Sistemas de tiempo real</a:t>
            </a:r>
            <a:endParaRPr lang="es-ES" dirty="0"/>
          </a:p>
        </p:txBody>
      </p:sp>
      <p:sp>
        <p:nvSpPr>
          <p:cNvPr id="3" name="2 Marcador de contenido"/>
          <p:cNvSpPr>
            <a:spLocks noGrp="1"/>
          </p:cNvSpPr>
          <p:nvPr>
            <p:ph idx="1"/>
          </p:nvPr>
        </p:nvSpPr>
        <p:spPr/>
        <p:txBody>
          <a:bodyPr/>
          <a:lstStyle/>
          <a:p>
            <a:r>
              <a:rPr lang="es-ES" dirty="0" smtClean="0"/>
              <a:t>Este trabajo se enmarca en dos campos diferentes</a:t>
            </a:r>
          </a:p>
          <a:p>
            <a:pPr marL="0" indent="0">
              <a:buNone/>
            </a:pPr>
            <a:endParaRPr lang="es-ES" dirty="0"/>
          </a:p>
          <a:p>
            <a:pPr marL="0" indent="0">
              <a:buNone/>
            </a:pPr>
            <a:endParaRPr lang="es-ES" dirty="0" smtClean="0"/>
          </a:p>
          <a:p>
            <a:pPr marL="0" indent="0">
              <a:buNone/>
            </a:pPr>
            <a:endParaRPr lang="es-ES" dirty="0"/>
          </a:p>
          <a:p>
            <a:pPr marL="0" indent="0">
              <a:buNone/>
            </a:pPr>
            <a:endParaRPr lang="es-ES" dirty="0" smtClean="0"/>
          </a:p>
          <a:p>
            <a:pPr marL="0" indent="0">
              <a:buNone/>
            </a:pPr>
            <a:endParaRPr lang="es-ES" dirty="0"/>
          </a:p>
          <a:p>
            <a:pPr marL="0" indent="0">
              <a:buNone/>
            </a:pPr>
            <a:endParaRPr lang="es-ES" dirty="0" smtClean="0"/>
          </a:p>
          <a:p>
            <a:r>
              <a:rPr lang="es-ES" dirty="0" smtClean="0"/>
              <a:t>Aplicación de MDE al desarrollo de sistema de tiempo </a:t>
            </a:r>
            <a:r>
              <a:rPr lang="es-ES" dirty="0" smtClean="0"/>
              <a:t>real</a:t>
            </a:r>
            <a:endParaRPr lang="es-ES" dirty="0" smtClean="0"/>
          </a:p>
        </p:txBody>
      </p:sp>
      <p:sp>
        <p:nvSpPr>
          <p:cNvPr id="4" name="3 Rectángulo"/>
          <p:cNvSpPr/>
          <p:nvPr/>
        </p:nvSpPr>
        <p:spPr>
          <a:xfrm>
            <a:off x="1547664" y="2492896"/>
            <a:ext cx="2448272" cy="165618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sz="3200" dirty="0" smtClean="0"/>
              <a:t>MDE</a:t>
            </a:r>
            <a:endParaRPr lang="es-ES" sz="3200" dirty="0"/>
          </a:p>
        </p:txBody>
      </p:sp>
      <p:sp>
        <p:nvSpPr>
          <p:cNvPr id="5" name="4 Rectángulo"/>
          <p:cNvSpPr/>
          <p:nvPr/>
        </p:nvSpPr>
        <p:spPr>
          <a:xfrm>
            <a:off x="4750573" y="2492896"/>
            <a:ext cx="2448272" cy="165618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sz="3200" dirty="0" smtClean="0"/>
              <a:t>Sistemas de tiempo real</a:t>
            </a:r>
            <a:endParaRPr lang="es-ES" sz="3200" dirty="0"/>
          </a:p>
        </p:txBody>
      </p:sp>
    </p:spTree>
    <p:extLst>
      <p:ext uri="{BB962C8B-B14F-4D97-AF65-F5344CB8AC3E}">
        <p14:creationId xmlns:p14="http://schemas.microsoft.com/office/powerpoint/2010/main" val="26752261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763488"/>
          </a:xfrm>
        </p:spPr>
        <p:txBody>
          <a:bodyPr/>
          <a:lstStyle/>
          <a:p>
            <a:r>
              <a:rPr lang="es-ES" sz="4000" dirty="0" smtClean="0"/>
              <a:t>Conclusiones y trabajo futuro</a:t>
            </a:r>
            <a:endParaRPr lang="es-ES" sz="4000" dirty="0"/>
          </a:p>
        </p:txBody>
      </p:sp>
      <p:sp>
        <p:nvSpPr>
          <p:cNvPr id="3" name="2 CuadroTexto"/>
          <p:cNvSpPr txBox="1"/>
          <p:nvPr/>
        </p:nvSpPr>
        <p:spPr>
          <a:xfrm>
            <a:off x="899592" y="1628800"/>
            <a:ext cx="7632848" cy="3970318"/>
          </a:xfrm>
          <a:prstGeom prst="rect">
            <a:avLst/>
          </a:prstGeom>
          <a:noFill/>
        </p:spPr>
        <p:txBody>
          <a:bodyPr wrap="square" rtlCol="0">
            <a:spAutoFit/>
          </a:bodyPr>
          <a:lstStyle/>
          <a:p>
            <a:r>
              <a:rPr lang="es-ES" sz="1400" b="1" dirty="0" smtClean="0"/>
              <a:t>Conclusiones:</a:t>
            </a:r>
          </a:p>
          <a:p>
            <a:r>
              <a:rPr lang="es-ES" sz="1400" dirty="0" smtClean="0"/>
              <a:t>La </a:t>
            </a:r>
            <a:r>
              <a:rPr lang="es-ES" sz="1400" dirty="0"/>
              <a:t>principal aportación de este trabajo es la integración de las herramientas MAST en </a:t>
            </a:r>
            <a:r>
              <a:rPr lang="es-ES" sz="1400" dirty="0" smtClean="0"/>
              <a:t>su versión </a:t>
            </a:r>
            <a:r>
              <a:rPr lang="es-ES" sz="1400" dirty="0"/>
              <a:t>1.4 en el entorno RT-MDE, es decir, en un entorno integrado de desarrollo </a:t>
            </a:r>
            <a:r>
              <a:rPr lang="es-ES" sz="1400" dirty="0" smtClean="0"/>
              <a:t>plenamente dirigido </a:t>
            </a:r>
            <a:r>
              <a:rPr lang="es-ES" sz="1400" dirty="0"/>
              <a:t>por modelos y basado en Eclipse</a:t>
            </a:r>
            <a:r>
              <a:rPr lang="es-ES" sz="1400" dirty="0" smtClean="0"/>
              <a:t>.</a:t>
            </a:r>
          </a:p>
          <a:p>
            <a:pPr marL="285750" indent="-285750">
              <a:buFont typeface="Arial" panose="020B0604020202020204" pitchFamily="34" charset="0"/>
              <a:buChar char="•"/>
            </a:pPr>
            <a:r>
              <a:rPr lang="es-ES" sz="1400" dirty="0"/>
              <a:t>Se ha diseñado un mecanismo para la interacción entre el entorno RT-MDE y </a:t>
            </a:r>
            <a:r>
              <a:rPr lang="es-ES" sz="1400" dirty="0" smtClean="0"/>
              <a:t>cualquier herramienta externa,</a:t>
            </a:r>
          </a:p>
          <a:p>
            <a:pPr marL="285750" indent="-285750">
              <a:buFont typeface="Arial" panose="020B0604020202020204" pitchFamily="34" charset="0"/>
              <a:buChar char="•"/>
            </a:pPr>
            <a:r>
              <a:rPr lang="es-ES" sz="1400" dirty="0"/>
              <a:t>Se ha diseñado una librería Ada que permite procesar </a:t>
            </a:r>
            <a:r>
              <a:rPr lang="es-ES" sz="1400" dirty="0" smtClean="0"/>
              <a:t>modelos XMI conformes </a:t>
            </a:r>
            <a:r>
              <a:rPr lang="es-ES" sz="1400" dirty="0"/>
              <a:t>a metamodelos </a:t>
            </a:r>
            <a:r>
              <a:rPr lang="es-ES" sz="1400" dirty="0" err="1" smtClean="0"/>
              <a:t>Ecore</a:t>
            </a:r>
            <a:r>
              <a:rPr lang="es-ES" sz="1400" dirty="0" smtClean="0"/>
              <a:t>.</a:t>
            </a:r>
          </a:p>
          <a:p>
            <a:endParaRPr lang="es-ES" sz="1400" dirty="0" smtClean="0"/>
          </a:p>
          <a:p>
            <a:r>
              <a:rPr lang="es-ES" sz="1400" b="1" dirty="0" smtClean="0"/>
              <a:t>Trabajo futuro:</a:t>
            </a:r>
            <a:endParaRPr lang="es-ES" sz="1400" b="1" dirty="0"/>
          </a:p>
          <a:p>
            <a:pPr marL="285750" indent="-285750">
              <a:buFont typeface="Arial" panose="020B0604020202020204" pitchFamily="34" charset="0"/>
              <a:buChar char="•"/>
            </a:pPr>
            <a:r>
              <a:rPr lang="es-ES" sz="1400" dirty="0"/>
              <a:t>Desarrollo de un módulo Ada que permita procesar modelos XMI conformes </a:t>
            </a:r>
            <a:r>
              <a:rPr lang="es-ES" sz="1400" dirty="0" smtClean="0"/>
              <a:t>a metamodelos </a:t>
            </a:r>
            <a:r>
              <a:rPr lang="es-ES" sz="1400" dirty="0" err="1"/>
              <a:t>Ecore</a:t>
            </a:r>
            <a:r>
              <a:rPr lang="es-ES" sz="1400" dirty="0"/>
              <a:t> sin requerir del usuario un conocimiento previo del </a:t>
            </a:r>
            <a:r>
              <a:rPr lang="es-ES" sz="1400" dirty="0" smtClean="0"/>
              <a:t>metamodelo asociado.</a:t>
            </a:r>
          </a:p>
          <a:p>
            <a:pPr marL="285750" indent="-285750">
              <a:buFont typeface="Arial" panose="020B0604020202020204" pitchFamily="34" charset="0"/>
              <a:buChar char="•"/>
            </a:pPr>
            <a:r>
              <a:rPr lang="es-ES" sz="1400" dirty="0"/>
              <a:t>Extender la funcionalidad de la librería EM4Ada, haciéndola configurable, de </a:t>
            </a:r>
            <a:r>
              <a:rPr lang="es-ES" sz="1400" dirty="0" err="1" smtClean="0"/>
              <a:t>maneraque</a:t>
            </a:r>
            <a:r>
              <a:rPr lang="es-ES" sz="1400" dirty="0" smtClean="0"/>
              <a:t> </a:t>
            </a:r>
            <a:r>
              <a:rPr lang="es-ES" sz="1400" dirty="0"/>
              <a:t>se pueda trabajar con identificadores </a:t>
            </a:r>
            <a:r>
              <a:rPr lang="es-ES" sz="1400" dirty="0" smtClean="0"/>
              <a:t>explícitos</a:t>
            </a:r>
            <a:endParaRPr lang="es-ES" sz="1400" dirty="0"/>
          </a:p>
          <a:p>
            <a:pPr marL="285750" indent="-285750">
              <a:buFont typeface="Arial" panose="020B0604020202020204" pitchFamily="34" charset="0"/>
              <a:buChar char="•"/>
            </a:pPr>
            <a:r>
              <a:rPr lang="es-ES" sz="1400" dirty="0"/>
              <a:t>Desarrollar una tecnología para la configuración e instanciación automática </a:t>
            </a:r>
            <a:r>
              <a:rPr lang="es-ES" sz="1400" dirty="0" smtClean="0"/>
              <a:t>de aplicaciones </a:t>
            </a:r>
            <a:r>
              <a:rPr lang="es-ES" sz="1400" dirty="0"/>
              <a:t>Ada orientadas a objeto en base a modelos EMF/</a:t>
            </a:r>
            <a:r>
              <a:rPr lang="es-ES" sz="1400" dirty="0" err="1"/>
              <a:t>Ecore</a:t>
            </a:r>
            <a:endParaRPr lang="es-ES" sz="1400" dirty="0" smtClean="0"/>
          </a:p>
          <a:p>
            <a:pPr marL="285750" indent="-285750">
              <a:buFont typeface="Arial" panose="020B0604020202020204" pitchFamily="34" charset="0"/>
              <a:buChar char="•"/>
            </a:pPr>
            <a:endParaRPr lang="es-ES" sz="1400" dirty="0"/>
          </a:p>
        </p:txBody>
      </p:sp>
    </p:spTree>
    <p:extLst>
      <p:ext uri="{BB962C8B-B14F-4D97-AF65-F5344CB8AC3E}">
        <p14:creationId xmlns:p14="http://schemas.microsoft.com/office/powerpoint/2010/main" val="1887285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6541638" y="2492896"/>
            <a:ext cx="1821363" cy="1483513"/>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lang="es-ES" dirty="0" smtClean="0"/>
              <a:t>Versiones de los modelos de </a:t>
            </a:r>
            <a:r>
              <a:rPr lang="es-ES" dirty="0" smtClean="0"/>
              <a:t>datos</a:t>
            </a:r>
          </a:p>
          <a:p>
            <a:pPr algn="ctr"/>
            <a:endParaRPr lang="es-ES" dirty="0"/>
          </a:p>
          <a:p>
            <a:pPr algn="ctr"/>
            <a:endParaRPr lang="es-ES" dirty="0"/>
          </a:p>
        </p:txBody>
      </p:sp>
      <p:sp>
        <p:nvSpPr>
          <p:cNvPr id="2" name="1 Título"/>
          <p:cNvSpPr>
            <a:spLocks noGrp="1"/>
          </p:cNvSpPr>
          <p:nvPr>
            <p:ph type="title"/>
          </p:nvPr>
        </p:nvSpPr>
        <p:spPr/>
        <p:txBody>
          <a:bodyPr/>
          <a:lstStyle/>
          <a:p>
            <a:r>
              <a:rPr lang="es-ES" dirty="0" smtClean="0"/>
              <a:t>El entorno MAST</a:t>
            </a:r>
            <a:endParaRPr lang="es-ES" dirty="0"/>
          </a:p>
        </p:txBody>
      </p:sp>
      <p:pic>
        <p:nvPicPr>
          <p:cNvPr id="4" name="0 Imagen"/>
          <p:cNvPicPr>
            <a:picLocks noGrp="1"/>
          </p:cNvPicPr>
          <p:nvPr>
            <p:ph idx="1"/>
          </p:nvPr>
        </p:nvPicPr>
        <p:blipFill>
          <a:blip r:embed="rId3" cstate="print">
            <a:extLst>
              <a:ext uri="{28A0092B-C50C-407E-A947-70E740481C1C}">
                <a14:useLocalDpi xmlns:a14="http://schemas.microsoft.com/office/drawing/2010/main" val="0"/>
              </a:ext>
            </a:extLst>
          </a:blip>
          <a:stretch>
            <a:fillRect/>
          </a:stretch>
        </p:blipFill>
        <p:spPr>
          <a:xfrm>
            <a:off x="497255" y="1916832"/>
            <a:ext cx="5634824" cy="3129399"/>
          </a:xfrm>
          <a:prstGeom prst="rect">
            <a:avLst/>
          </a:prstGeom>
        </p:spPr>
      </p:pic>
      <p:sp>
        <p:nvSpPr>
          <p:cNvPr id="5" name="4 CuadroTexto"/>
          <p:cNvSpPr txBox="1"/>
          <p:nvPr/>
        </p:nvSpPr>
        <p:spPr>
          <a:xfrm>
            <a:off x="6732239" y="3501008"/>
            <a:ext cx="144016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s-ES" dirty="0" smtClean="0"/>
              <a:t>v</a:t>
            </a:r>
            <a:r>
              <a:rPr lang="es-ES" dirty="0" smtClean="0"/>
              <a:t>2.0</a:t>
            </a:r>
            <a:endParaRPr lang="es-ES" dirty="0"/>
          </a:p>
        </p:txBody>
      </p:sp>
      <p:sp>
        <p:nvSpPr>
          <p:cNvPr id="10" name="9 Rectángulo"/>
          <p:cNvSpPr/>
          <p:nvPr/>
        </p:nvSpPr>
        <p:spPr>
          <a:xfrm>
            <a:off x="6541637" y="4293096"/>
            <a:ext cx="1821363" cy="1483513"/>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pPr algn="ctr"/>
            <a:r>
              <a:rPr lang="es-ES" dirty="0" smtClean="0"/>
              <a:t>Versiones de </a:t>
            </a:r>
            <a:r>
              <a:rPr lang="es-ES" dirty="0" smtClean="0"/>
              <a:t>las herramientas</a:t>
            </a:r>
          </a:p>
          <a:p>
            <a:pPr algn="ctr"/>
            <a:endParaRPr lang="es-ES" dirty="0"/>
          </a:p>
          <a:p>
            <a:pPr algn="ctr"/>
            <a:endParaRPr lang="es-ES" dirty="0"/>
          </a:p>
        </p:txBody>
      </p:sp>
      <p:sp>
        <p:nvSpPr>
          <p:cNvPr id="11" name="10 CuadroTexto"/>
          <p:cNvSpPr txBox="1"/>
          <p:nvPr/>
        </p:nvSpPr>
        <p:spPr>
          <a:xfrm>
            <a:off x="6705524" y="5049842"/>
            <a:ext cx="144016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s-ES" dirty="0" smtClean="0"/>
              <a:t>v1.4</a:t>
            </a:r>
            <a:endParaRPr lang="es-ES" dirty="0"/>
          </a:p>
        </p:txBody>
      </p:sp>
    </p:spTree>
    <p:extLst>
      <p:ext uri="{BB962C8B-B14F-4D97-AF65-F5344CB8AC3E}">
        <p14:creationId xmlns:p14="http://schemas.microsoft.com/office/powerpoint/2010/main" val="706703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Entorno RT-MDE</a:t>
            </a:r>
            <a:endParaRPr lang="es-ES" dirty="0"/>
          </a:p>
        </p:txBody>
      </p:sp>
      <p:sp>
        <p:nvSpPr>
          <p:cNvPr id="3" name="2 Marcador de contenido"/>
          <p:cNvSpPr>
            <a:spLocks noGrp="1"/>
          </p:cNvSpPr>
          <p:nvPr>
            <p:ph idx="1"/>
          </p:nvPr>
        </p:nvSpPr>
        <p:spPr/>
        <p:txBody>
          <a:bodyPr>
            <a:normAutofit/>
          </a:bodyPr>
          <a:lstStyle/>
          <a:p>
            <a:r>
              <a:rPr lang="es-ES" dirty="0" smtClean="0"/>
              <a:t>Un proceso de desarrollo requiere de un entorno. RT-MDE que integra modelos, herramientas y mecanismos interacción con el operador.</a:t>
            </a:r>
          </a:p>
          <a:p>
            <a:r>
              <a:rPr lang="es-ES" dirty="0" smtClean="0"/>
              <a:t>La </a:t>
            </a:r>
            <a:r>
              <a:rPr lang="es-ES" dirty="0"/>
              <a:t>plataforma (Eclipse) y el dominio (STR) y metodología (MAST) son ortogonales. </a:t>
            </a:r>
            <a:endParaRPr lang="es-ES" dirty="0" smtClean="0"/>
          </a:p>
          <a:p>
            <a:r>
              <a:rPr lang="es-ES" dirty="0" smtClean="0"/>
              <a:t>Esta </a:t>
            </a:r>
            <a:r>
              <a:rPr lang="es-ES" dirty="0"/>
              <a:t>implementación se denomina RT-MDE</a:t>
            </a:r>
          </a:p>
          <a:p>
            <a:endParaRPr lang="es-ES" dirty="0"/>
          </a:p>
          <a:p>
            <a:endParaRPr lang="es-ES" dirty="0" smtClean="0"/>
          </a:p>
          <a:p>
            <a:endParaRPr lang="es-ES" dirty="0"/>
          </a:p>
          <a:p>
            <a:endParaRPr lang="es-ES" dirty="0" smtClean="0"/>
          </a:p>
          <a:p>
            <a:endParaRPr lang="es-ES" dirty="0" smtClean="0"/>
          </a:p>
          <a:p>
            <a:endParaRPr lang="es-ES" dirty="0"/>
          </a:p>
        </p:txBody>
      </p:sp>
      <p:grpSp>
        <p:nvGrpSpPr>
          <p:cNvPr id="4" name="Lienzo 8"/>
          <p:cNvGrpSpPr/>
          <p:nvPr/>
        </p:nvGrpSpPr>
        <p:grpSpPr>
          <a:xfrm>
            <a:off x="2123728" y="4425895"/>
            <a:ext cx="4392788" cy="1800200"/>
            <a:chOff x="0" y="0"/>
            <a:chExt cx="3378200" cy="1111885"/>
          </a:xfrm>
        </p:grpSpPr>
        <p:sp>
          <p:nvSpPr>
            <p:cNvPr id="5" name="5 Rectángulo"/>
            <p:cNvSpPr/>
            <p:nvPr/>
          </p:nvSpPr>
          <p:spPr>
            <a:xfrm>
              <a:off x="0" y="0"/>
              <a:ext cx="3378200" cy="1111885"/>
            </a:xfrm>
            <a:prstGeom prst="rect">
              <a:avLst/>
            </a:prstGeom>
            <a:noFill/>
          </p:spPr>
        </p:sp>
        <p:sp>
          <p:nvSpPr>
            <p:cNvPr id="6" name="9 Cuadro de texto"/>
            <p:cNvSpPr txBox="1">
              <a:spLocks noChangeArrowheads="1"/>
            </p:cNvSpPr>
            <p:nvPr/>
          </p:nvSpPr>
          <p:spPr bwMode="auto">
            <a:xfrm>
              <a:off x="0" y="33803"/>
              <a:ext cx="3377900" cy="483037"/>
            </a:xfrm>
            <a:prstGeom prst="rect">
              <a:avLst/>
            </a:prstGeom>
            <a:solidFill>
              <a:schemeClr val="lt1">
                <a:lumMod val="100000"/>
                <a:lumOff val="0"/>
              </a:schemeClr>
            </a:solidFill>
            <a:ln w="25400">
              <a:solidFill>
                <a:schemeClr val="dk1">
                  <a:lumMod val="100000"/>
                  <a:lumOff val="0"/>
                </a:schemeClr>
              </a:solidFill>
              <a:miter lim="800000"/>
              <a:headEnd/>
              <a:tailEnd/>
            </a:ln>
          </p:spPr>
          <p:txBody>
            <a:bodyPr rot="0" vert="horz" wrap="square" lIns="91440" tIns="45720" rIns="91440" bIns="45720" anchor="ctr" anchorCtr="0" upright="1">
              <a:noAutofit/>
            </a:bodyPr>
            <a:lstStyle/>
            <a:p>
              <a:pPr algn="ctr">
                <a:lnSpc>
                  <a:spcPct val="115000"/>
                </a:lnSpc>
                <a:spcBef>
                  <a:spcPts val="600"/>
                </a:spcBef>
                <a:spcAft>
                  <a:spcPts val="600"/>
                </a:spcAft>
              </a:pPr>
              <a:r>
                <a:rPr lang="es-ES" sz="1600" dirty="0">
                  <a:effectLst/>
                  <a:latin typeface="Times New Roman"/>
                  <a:ea typeface="Calibri"/>
                  <a:cs typeface="Times New Roman"/>
                </a:rPr>
                <a:t>Entorno RT-MDE</a:t>
              </a:r>
            </a:p>
          </p:txBody>
        </p:sp>
        <p:sp>
          <p:nvSpPr>
            <p:cNvPr id="7" name="10 Cuadro de texto"/>
            <p:cNvSpPr txBox="1">
              <a:spLocks noChangeArrowheads="1"/>
            </p:cNvSpPr>
            <p:nvPr/>
          </p:nvSpPr>
          <p:spPr bwMode="auto">
            <a:xfrm>
              <a:off x="0" y="522640"/>
              <a:ext cx="1703100" cy="537841"/>
            </a:xfrm>
            <a:prstGeom prst="rect">
              <a:avLst/>
            </a:prstGeom>
            <a:solidFill>
              <a:schemeClr val="lt1">
                <a:lumMod val="100000"/>
                <a:lumOff val="0"/>
              </a:schemeClr>
            </a:solidFill>
            <a:ln w="25400">
              <a:solidFill>
                <a:schemeClr val="dk1">
                  <a:lumMod val="100000"/>
                  <a:lumOff val="0"/>
                </a:schemeClr>
              </a:solidFill>
              <a:miter lim="800000"/>
              <a:headEnd/>
              <a:tailEnd/>
            </a:ln>
          </p:spPr>
          <p:txBody>
            <a:bodyPr rot="0" vert="horz" wrap="square" lIns="91440" tIns="45720" rIns="91440" bIns="45720" anchor="ctr" anchorCtr="0" upright="1">
              <a:noAutofit/>
            </a:bodyPr>
            <a:lstStyle/>
            <a:p>
              <a:pPr algn="ctr">
                <a:lnSpc>
                  <a:spcPct val="115000"/>
                </a:lnSpc>
                <a:spcBef>
                  <a:spcPts val="600"/>
                </a:spcBef>
                <a:spcAft>
                  <a:spcPts val="600"/>
                </a:spcAft>
              </a:pPr>
              <a:r>
                <a:rPr lang="es-ES" sz="1600" dirty="0">
                  <a:effectLst/>
                  <a:latin typeface="Times New Roman"/>
                  <a:ea typeface="Calibri"/>
                  <a:cs typeface="Times New Roman"/>
                </a:rPr>
                <a:t>Metodología MAST</a:t>
              </a:r>
            </a:p>
          </p:txBody>
        </p:sp>
        <p:sp>
          <p:nvSpPr>
            <p:cNvPr id="8" name="11 Cuadro de texto"/>
            <p:cNvSpPr txBox="1">
              <a:spLocks noChangeArrowheads="1"/>
            </p:cNvSpPr>
            <p:nvPr/>
          </p:nvSpPr>
          <p:spPr bwMode="auto">
            <a:xfrm>
              <a:off x="1703100" y="522640"/>
              <a:ext cx="1675100" cy="538441"/>
            </a:xfrm>
            <a:prstGeom prst="rect">
              <a:avLst/>
            </a:prstGeom>
            <a:solidFill>
              <a:schemeClr val="lt1">
                <a:lumMod val="100000"/>
                <a:lumOff val="0"/>
              </a:schemeClr>
            </a:solidFill>
            <a:ln w="25400">
              <a:solidFill>
                <a:schemeClr val="dk1">
                  <a:lumMod val="100000"/>
                  <a:lumOff val="0"/>
                </a:schemeClr>
              </a:solidFill>
              <a:miter lim="800000"/>
              <a:headEnd/>
              <a:tailEnd/>
            </a:ln>
          </p:spPr>
          <p:txBody>
            <a:bodyPr rot="0" vert="horz" wrap="square" lIns="91440" tIns="45720" rIns="91440" bIns="45720" anchor="ctr" anchorCtr="0" upright="1">
              <a:noAutofit/>
            </a:bodyPr>
            <a:lstStyle/>
            <a:p>
              <a:pPr algn="ctr">
                <a:lnSpc>
                  <a:spcPct val="115000"/>
                </a:lnSpc>
                <a:spcBef>
                  <a:spcPts val="600"/>
                </a:spcBef>
                <a:spcAft>
                  <a:spcPts val="600"/>
                </a:spcAft>
              </a:pPr>
              <a:r>
                <a:rPr lang="es-ES" sz="1600" dirty="0">
                  <a:effectLst/>
                  <a:latin typeface="Times New Roman"/>
                  <a:ea typeface="Calibri"/>
                  <a:cs typeface="Times New Roman"/>
                </a:rPr>
                <a:t>Plataforma Eclipse</a:t>
              </a:r>
            </a:p>
          </p:txBody>
        </p:sp>
      </p:grpSp>
    </p:spTree>
    <p:extLst>
      <p:ext uri="{BB962C8B-B14F-4D97-AF65-F5344CB8AC3E}">
        <p14:creationId xmlns:p14="http://schemas.microsoft.com/office/powerpoint/2010/main" val="1588477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1123528"/>
          </a:xfrm>
        </p:spPr>
        <p:txBody>
          <a:bodyPr/>
          <a:lstStyle/>
          <a:p>
            <a:r>
              <a:rPr lang="es-ES" dirty="0" smtClean="0"/>
              <a:t>El entorno RT-MDE</a:t>
            </a:r>
            <a:endParaRPr lang="es-ES" dirty="0"/>
          </a:p>
        </p:txBody>
      </p:sp>
      <p:pic>
        <p:nvPicPr>
          <p:cNvPr id="9" name="8 Marcador de contenido" descr="Recorte de pantalla"/>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99372" y="1600200"/>
            <a:ext cx="6745256" cy="4525963"/>
          </a:xfrm>
        </p:spPr>
      </p:pic>
    </p:spTree>
    <p:extLst>
      <p:ext uri="{BB962C8B-B14F-4D97-AF65-F5344CB8AC3E}">
        <p14:creationId xmlns:p14="http://schemas.microsoft.com/office/powerpoint/2010/main" val="1624342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Objetivos</a:t>
            </a:r>
            <a:endParaRPr lang="es-ES" dirty="0"/>
          </a:p>
        </p:txBody>
      </p:sp>
      <p:sp>
        <p:nvSpPr>
          <p:cNvPr id="3" name="2 Marcador de contenido"/>
          <p:cNvSpPr>
            <a:spLocks noGrp="1"/>
          </p:cNvSpPr>
          <p:nvPr>
            <p:ph idx="1"/>
          </p:nvPr>
        </p:nvSpPr>
        <p:spPr/>
        <p:txBody>
          <a:bodyPr/>
          <a:lstStyle/>
          <a:p>
            <a:r>
              <a:rPr lang="es-ES" dirty="0" smtClean="0"/>
              <a:t>Objetivo principal: Integrar MAST en el entorno RT-MDE</a:t>
            </a:r>
          </a:p>
          <a:p>
            <a:pPr lvl="1"/>
            <a:r>
              <a:rPr lang="es-ES" dirty="0" smtClean="0"/>
              <a:t>Definir mecanismo de interacción entre el entorno RT-MDE y herramientas externas</a:t>
            </a:r>
          </a:p>
          <a:p>
            <a:pPr lvl="1"/>
            <a:r>
              <a:rPr lang="es-ES" dirty="0" smtClean="0"/>
              <a:t>Validar el mecanismo definido para el caso de MAST</a:t>
            </a:r>
          </a:p>
          <a:p>
            <a:pPr lvl="1"/>
            <a:r>
              <a:rPr lang="es-ES" dirty="0" smtClean="0"/>
              <a:t>Procesar modelos </a:t>
            </a:r>
            <a:r>
              <a:rPr lang="es-ES" dirty="0" err="1" smtClean="0"/>
              <a:t>Ecore</a:t>
            </a:r>
            <a:r>
              <a:rPr lang="es-ES" dirty="0" smtClean="0"/>
              <a:t> desde Ada y aplicarlos a MAST 2.0</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5" name="4 Objeto"/>
          <p:cNvGraphicFramePr>
            <a:graphicFrameLocks noChangeAspect="1"/>
          </p:cNvGraphicFramePr>
          <p:nvPr>
            <p:extLst>
              <p:ext uri="{D42A27DB-BD31-4B8C-83A1-F6EECF244321}">
                <p14:modId xmlns:p14="http://schemas.microsoft.com/office/powerpoint/2010/main" val="3886448501"/>
              </p:ext>
            </p:extLst>
          </p:nvPr>
        </p:nvGraphicFramePr>
        <p:xfrm>
          <a:off x="683568" y="3789040"/>
          <a:ext cx="3384376" cy="2448272"/>
        </p:xfrm>
        <a:graphic>
          <a:graphicData uri="http://schemas.openxmlformats.org/presentationml/2006/ole">
            <mc:AlternateContent xmlns:mc="http://schemas.openxmlformats.org/markup-compatibility/2006">
              <mc:Choice xmlns:v="urn:schemas-microsoft-com:vml" Requires="v">
                <p:oleObj spid="_x0000_s2327" name="Visio" r:id="rId4" imgW="8038924" imgH="6305401" progId="Visio.Drawing.15">
                  <p:embed/>
                </p:oleObj>
              </mc:Choice>
              <mc:Fallback>
                <p:oleObj name="Visio" r:id="rId4" imgW="8038924" imgH="6305401" progId="Visio.Drawing.15">
                  <p:embed/>
                  <p:pic>
                    <p:nvPicPr>
                      <p:cNvPr id="0" name="Object 1"/>
                      <p:cNvPicPr>
                        <a:picLocks noChangeAspect="1" noChangeArrowheads="1"/>
                      </p:cNvPicPr>
                      <p:nvPr/>
                    </p:nvPicPr>
                    <p:blipFill>
                      <a:blip r:embed="rId5"/>
                      <a:srcRect/>
                      <a:stretch>
                        <a:fillRect/>
                      </a:stretch>
                    </p:blipFill>
                    <p:spPr bwMode="auto">
                      <a:xfrm>
                        <a:off x="683568" y="3789040"/>
                        <a:ext cx="3384376" cy="2448272"/>
                      </a:xfrm>
                      <a:prstGeom prst="rect">
                        <a:avLst/>
                      </a:prstGeom>
                      <a:noFill/>
                    </p:spPr>
                  </p:pic>
                </p:oleObj>
              </mc:Fallback>
            </mc:AlternateContent>
          </a:graphicData>
        </a:graphic>
      </p:graphicFrame>
      <p:sp>
        <p:nvSpPr>
          <p:cNvPr id="6"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7" name="6 Objeto"/>
          <p:cNvGraphicFramePr>
            <a:graphicFrameLocks noChangeAspect="1"/>
          </p:cNvGraphicFramePr>
          <p:nvPr>
            <p:extLst>
              <p:ext uri="{D42A27DB-BD31-4B8C-83A1-F6EECF244321}">
                <p14:modId xmlns:p14="http://schemas.microsoft.com/office/powerpoint/2010/main" val="4166148475"/>
              </p:ext>
            </p:extLst>
          </p:nvPr>
        </p:nvGraphicFramePr>
        <p:xfrm>
          <a:off x="4499992" y="3717032"/>
          <a:ext cx="3796894" cy="2418209"/>
        </p:xfrm>
        <a:graphic>
          <a:graphicData uri="http://schemas.openxmlformats.org/presentationml/2006/ole">
            <mc:AlternateContent xmlns:mc="http://schemas.openxmlformats.org/markup-compatibility/2006">
              <mc:Choice xmlns:v="urn:schemas-microsoft-com:vml" Requires="v">
                <p:oleObj spid="_x0000_s2328" name="Visio" r:id="rId6" imgW="7753422" imgH="4591150" progId="Visio.Drawing.15">
                  <p:embed/>
                </p:oleObj>
              </mc:Choice>
              <mc:Fallback>
                <p:oleObj name="Visio" r:id="rId6" imgW="7753422" imgH="4591150" progId="Visio.Drawing.15">
                  <p:embed/>
                  <p:pic>
                    <p:nvPicPr>
                      <p:cNvPr id="0" name="Object 15"/>
                      <p:cNvPicPr>
                        <a:picLocks noChangeAspect="1" noChangeArrowheads="1"/>
                      </p:cNvPicPr>
                      <p:nvPr/>
                    </p:nvPicPr>
                    <p:blipFill>
                      <a:blip r:embed="rId7"/>
                      <a:srcRect/>
                      <a:stretch>
                        <a:fillRect/>
                      </a:stretch>
                    </p:blipFill>
                    <p:spPr bwMode="auto">
                      <a:xfrm>
                        <a:off x="4499992" y="3717032"/>
                        <a:ext cx="3796894" cy="2418209"/>
                      </a:xfrm>
                      <a:prstGeom prst="rect">
                        <a:avLst/>
                      </a:prstGeom>
                      <a:noFill/>
                    </p:spPr>
                  </p:pic>
                </p:oleObj>
              </mc:Fallback>
            </mc:AlternateContent>
          </a:graphicData>
        </a:graphic>
      </p:graphicFrame>
    </p:spTree>
    <p:extLst>
      <p:ext uri="{BB962C8B-B14F-4D97-AF65-F5344CB8AC3E}">
        <p14:creationId xmlns:p14="http://schemas.microsoft.com/office/powerpoint/2010/main" val="4129037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Ecore</a:t>
            </a:r>
            <a:r>
              <a:rPr lang="es-ES" dirty="0" smtClean="0"/>
              <a:t> </a:t>
            </a:r>
            <a:r>
              <a:rPr lang="es-ES" dirty="0" err="1" smtClean="0"/>
              <a:t>Models</a:t>
            </a:r>
            <a:r>
              <a:rPr lang="es-ES" dirty="0" smtClean="0"/>
              <a:t> </a:t>
            </a:r>
            <a:r>
              <a:rPr lang="es-ES" dirty="0" err="1" smtClean="0"/>
              <a:t>for</a:t>
            </a:r>
            <a:r>
              <a:rPr lang="es-ES" dirty="0" smtClean="0"/>
              <a:t> Ada </a:t>
            </a:r>
            <a:r>
              <a:rPr lang="es-ES" dirty="0" err="1" smtClean="0"/>
              <a:t>Aplications</a:t>
            </a:r>
            <a:r>
              <a:rPr lang="es-ES" dirty="0" smtClean="0"/>
              <a:t> (EM4Ada)</a:t>
            </a:r>
            <a:endParaRPr lang="es-ES" dirty="0"/>
          </a:p>
        </p:txBody>
      </p:sp>
      <p:sp>
        <p:nvSpPr>
          <p:cNvPr id="3" name="2 Marcador de contenido"/>
          <p:cNvSpPr>
            <a:spLocks noGrp="1"/>
          </p:cNvSpPr>
          <p:nvPr>
            <p:ph idx="1"/>
          </p:nvPr>
        </p:nvSpPr>
        <p:spPr/>
        <p:txBody>
          <a:bodyPr/>
          <a:lstStyle/>
          <a:p>
            <a:pPr marL="0" indent="0">
              <a:buNone/>
            </a:pPr>
            <a:r>
              <a:rPr lang="es-ES" dirty="0" smtClean="0"/>
              <a:t>Características principales</a:t>
            </a:r>
            <a:endParaRPr lang="es-ES" dirty="0"/>
          </a:p>
        </p:txBody>
      </p:sp>
      <p:sp>
        <p:nvSpPr>
          <p:cNvPr id="4" name="3 CuadroTexto"/>
          <p:cNvSpPr txBox="1"/>
          <p:nvPr/>
        </p:nvSpPr>
        <p:spPr>
          <a:xfrm>
            <a:off x="753591" y="2420888"/>
            <a:ext cx="7488832"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es-ES" dirty="0"/>
              <a:t>Es una librería Ada </a:t>
            </a:r>
            <a:r>
              <a:rPr lang="es-ES" dirty="0" smtClean="0"/>
              <a:t>2012,</a:t>
            </a:r>
          </a:p>
          <a:p>
            <a:pPr marL="285750" indent="-285750">
              <a:buFont typeface="Arial" panose="020B0604020202020204" pitchFamily="34" charset="0"/>
              <a:buChar char="•"/>
            </a:pPr>
            <a:r>
              <a:rPr lang="es-ES" dirty="0" smtClean="0"/>
              <a:t>Interfaz para lectura</a:t>
            </a:r>
            <a:r>
              <a:rPr lang="es-ES" dirty="0"/>
              <a:t>, manipulación y generación programática de modelos </a:t>
            </a:r>
            <a:r>
              <a:rPr lang="es-ES" dirty="0" err="1" smtClean="0"/>
              <a:t>Ecore</a:t>
            </a:r>
            <a:r>
              <a:rPr lang="es-ES" dirty="0" smtClean="0"/>
              <a:t>.</a:t>
            </a:r>
          </a:p>
          <a:p>
            <a:pPr marL="285750" indent="-285750">
              <a:buFont typeface="Arial" panose="020B0604020202020204" pitchFamily="34" charset="0"/>
              <a:buChar char="•"/>
            </a:pPr>
            <a:r>
              <a:rPr lang="es-ES" dirty="0"/>
              <a:t>Independiente del </a:t>
            </a:r>
            <a:r>
              <a:rPr lang="es-ES" dirty="0" smtClean="0"/>
              <a:t>metamodelo</a:t>
            </a:r>
          </a:p>
          <a:p>
            <a:pPr marL="285750" indent="-285750">
              <a:buFont typeface="Arial" panose="020B0604020202020204" pitchFamily="34" charset="0"/>
              <a:buChar char="•"/>
            </a:pPr>
            <a:r>
              <a:rPr lang="es-ES" dirty="0"/>
              <a:t>Los modelos son manejados en forma de un único fichero de </a:t>
            </a:r>
            <a:r>
              <a:rPr lang="es-ES" dirty="0" smtClean="0"/>
              <a:t>texto, formulado </a:t>
            </a:r>
            <a:r>
              <a:rPr lang="es-ES" dirty="0"/>
              <a:t>de acuerdo a la implementación que ofrece EMF del estándar XMI.</a:t>
            </a:r>
          </a:p>
          <a:p>
            <a:pPr marL="285750" indent="-285750">
              <a:buFont typeface="Arial" panose="020B0604020202020204" pitchFamily="34" charset="0"/>
              <a:buChar char="•"/>
            </a:pPr>
            <a:endParaRPr lang="es-ES" dirty="0" smtClean="0"/>
          </a:p>
          <a:p>
            <a:pPr marL="285750" indent="-285750">
              <a:buFont typeface="Arial" panose="020B0604020202020204" pitchFamily="34" charset="0"/>
              <a:buChar char="•"/>
            </a:pPr>
            <a:endParaRPr lang="es-ES" dirty="0"/>
          </a:p>
        </p:txBody>
      </p:sp>
    </p:spTree>
    <p:extLst>
      <p:ext uri="{BB962C8B-B14F-4D97-AF65-F5344CB8AC3E}">
        <p14:creationId xmlns:p14="http://schemas.microsoft.com/office/powerpoint/2010/main" val="2477109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4000" dirty="0" err="1" smtClean="0"/>
              <a:t>Ecore</a:t>
            </a:r>
            <a:r>
              <a:rPr lang="es-ES" sz="4000" dirty="0" smtClean="0"/>
              <a:t> </a:t>
            </a:r>
            <a:r>
              <a:rPr lang="es-ES" sz="4000" dirty="0" err="1" smtClean="0"/>
              <a:t>Models</a:t>
            </a:r>
            <a:r>
              <a:rPr lang="es-ES" sz="4000" dirty="0" smtClean="0"/>
              <a:t> </a:t>
            </a:r>
            <a:r>
              <a:rPr lang="es-ES" sz="4000" dirty="0" err="1" smtClean="0"/>
              <a:t>for</a:t>
            </a:r>
            <a:r>
              <a:rPr lang="es-ES" sz="4000" dirty="0" smtClean="0"/>
              <a:t> Ada </a:t>
            </a:r>
            <a:r>
              <a:rPr lang="es-ES" sz="4000" dirty="0" err="1" smtClean="0"/>
              <a:t>Aplications</a:t>
            </a:r>
            <a:r>
              <a:rPr lang="es-ES" sz="4000" dirty="0" smtClean="0"/>
              <a:t> (EM4Ada)</a:t>
            </a:r>
            <a:endParaRPr lang="es-ES" sz="4000" dirty="0"/>
          </a:p>
        </p:txBody>
      </p:sp>
      <p:sp>
        <p:nvSpPr>
          <p:cNvPr id="3" name="2 Marcador de contenido"/>
          <p:cNvSpPr>
            <a:spLocks noGrp="1"/>
          </p:cNvSpPr>
          <p:nvPr>
            <p:ph idx="1"/>
          </p:nvPr>
        </p:nvSpPr>
        <p:spPr/>
        <p:txBody>
          <a:bodyPr/>
          <a:lstStyle/>
          <a:p>
            <a:pPr marL="0" indent="0">
              <a:buNone/>
            </a:pPr>
            <a:endParaRPr lang="es-ES" dirty="0"/>
          </a:p>
        </p:txBody>
      </p:sp>
      <p:pic>
        <p:nvPicPr>
          <p:cNvPr id="3074" name="Picture 2" descr="D:\Dropbox\Proyecto_Master\Redaccion TFM\Imagenes\EM4ADA Global Diagram-2.emf"/>
          <p:cNvPicPr>
            <a:picLocks noChangeAspect="1" noChangeArrowheads="1"/>
          </p:cNvPicPr>
          <p:nvPr/>
        </p:nvPicPr>
        <p:blipFill rotWithShape="1">
          <a:blip r:embed="rId3">
            <a:extLst>
              <a:ext uri="{28A0092B-C50C-407E-A947-70E740481C1C}">
                <a14:useLocalDpi xmlns:a14="http://schemas.microsoft.com/office/drawing/2010/main" val="0"/>
              </a:ext>
            </a:extLst>
          </a:blip>
          <a:srcRect t="-3294" b="3294"/>
          <a:stretch/>
        </p:blipFill>
        <p:spPr bwMode="auto">
          <a:xfrm>
            <a:off x="539552" y="1556792"/>
            <a:ext cx="4760913" cy="4400704"/>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5300465" y="1700808"/>
            <a:ext cx="3303983" cy="4431983"/>
          </a:xfrm>
          <a:prstGeom prst="rect">
            <a:avLst/>
          </a:prstGeom>
          <a:noFill/>
        </p:spPr>
        <p:txBody>
          <a:bodyPr wrap="square" rtlCol="0">
            <a:spAutoFit/>
          </a:bodyPr>
          <a:lstStyle/>
          <a:p>
            <a:r>
              <a:rPr lang="es-ES" sz="1600" b="1" i="1" dirty="0" err="1" smtClean="0">
                <a:solidFill>
                  <a:srgbClr val="FF0000"/>
                </a:solidFill>
              </a:rPr>
              <a:t>M_Object</a:t>
            </a:r>
            <a:endParaRPr lang="es-ES" sz="1600" b="1" i="1" dirty="0">
              <a:solidFill>
                <a:srgbClr val="FF0000"/>
              </a:solidFill>
            </a:endParaRPr>
          </a:p>
          <a:p>
            <a:r>
              <a:rPr lang="es-ES" sz="1600" dirty="0"/>
              <a:t>Describe un objeto del modelo, que representa una instancia de una de las clases definidas en </a:t>
            </a:r>
            <a:r>
              <a:rPr lang="es-ES" sz="1600" dirty="0" smtClean="0"/>
              <a:t>el metamodelo</a:t>
            </a:r>
          </a:p>
          <a:p>
            <a:endParaRPr lang="es-ES" sz="1600" dirty="0" smtClean="0"/>
          </a:p>
          <a:p>
            <a:r>
              <a:rPr lang="es-ES" sz="1600" b="1" i="1" dirty="0" err="1" smtClean="0">
                <a:solidFill>
                  <a:srgbClr val="FF0000"/>
                </a:solidFill>
              </a:rPr>
              <a:t>Resource</a:t>
            </a:r>
            <a:endParaRPr lang="es-ES" sz="1600" b="1" i="1" dirty="0">
              <a:solidFill>
                <a:srgbClr val="FF0000"/>
              </a:solidFill>
            </a:endParaRPr>
          </a:p>
          <a:p>
            <a:r>
              <a:rPr lang="es-ES" sz="1600" dirty="0"/>
              <a:t>Representa el recurso físico – fichero XMI – en el que se almacena un modelo de forma</a:t>
            </a:r>
          </a:p>
          <a:p>
            <a:r>
              <a:rPr lang="es-ES" sz="1600" dirty="0"/>
              <a:t>persistente</a:t>
            </a:r>
          </a:p>
          <a:p>
            <a:endParaRPr lang="es-ES" sz="1600" dirty="0" smtClean="0"/>
          </a:p>
          <a:p>
            <a:r>
              <a:rPr lang="es-ES" sz="1600" b="1" dirty="0" err="1" smtClean="0">
                <a:solidFill>
                  <a:srgbClr val="FF0000"/>
                </a:solidFill>
              </a:rPr>
              <a:t>M_Data_Value</a:t>
            </a:r>
            <a:endParaRPr lang="es-ES" sz="1600" b="1" dirty="0">
              <a:solidFill>
                <a:srgbClr val="FF0000"/>
              </a:solidFill>
            </a:endParaRPr>
          </a:p>
          <a:p>
            <a:r>
              <a:rPr lang="es-ES" sz="1600" dirty="0"/>
              <a:t>Describe cualquier valor escalar que puede ser asignado como valor a un atributo de cualquier objeto</a:t>
            </a:r>
          </a:p>
        </p:txBody>
      </p:sp>
    </p:spTree>
    <p:extLst>
      <p:ext uri="{BB962C8B-B14F-4D97-AF65-F5344CB8AC3E}">
        <p14:creationId xmlns:p14="http://schemas.microsoft.com/office/powerpoint/2010/main" val="37199504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lstStyle/>
          <a:p>
            <a:r>
              <a:rPr lang="es-ES" sz="4000" dirty="0" smtClean="0"/>
              <a:t>Detalles técnicos</a:t>
            </a:r>
            <a:endParaRPr lang="es-ES" sz="4000" dirty="0"/>
          </a:p>
        </p:txBody>
      </p:sp>
      <p:sp>
        <p:nvSpPr>
          <p:cNvPr id="8" name="7 Marcador de contenido"/>
          <p:cNvSpPr>
            <a:spLocks noGrp="1"/>
          </p:cNvSpPr>
          <p:nvPr>
            <p:ph sz="half" idx="2"/>
          </p:nvPr>
        </p:nvSpPr>
        <p:spPr/>
        <p:txBody>
          <a:bodyPr/>
          <a:lstStyle/>
          <a:p>
            <a:r>
              <a:rPr lang="es-ES" dirty="0" smtClean="0"/>
              <a:t>Lectura eficiente</a:t>
            </a:r>
          </a:p>
          <a:p>
            <a:pPr lvl="1"/>
            <a:r>
              <a:rPr lang="es-ES" dirty="0" smtClean="0"/>
              <a:t>Creación de objetos vacíos para luego rellenar los atributos</a:t>
            </a:r>
          </a:p>
          <a:p>
            <a:pPr lvl="1"/>
            <a:r>
              <a:rPr lang="es-ES" dirty="0" smtClean="0"/>
              <a:t>Se evita el doble recorrido</a:t>
            </a:r>
          </a:p>
        </p:txBody>
      </p:sp>
      <p:sp>
        <p:nvSpPr>
          <p:cNvPr id="9" name="8 Marcador de contenido"/>
          <p:cNvSpPr>
            <a:spLocks noGrp="1"/>
          </p:cNvSpPr>
          <p:nvPr>
            <p:ph sz="quarter" idx="13"/>
          </p:nvPr>
        </p:nvSpPr>
        <p:spPr>
          <a:xfrm>
            <a:off x="365760" y="1600200"/>
            <a:ext cx="4422264" cy="4526280"/>
          </a:xfrm>
        </p:spPr>
        <p:txBody>
          <a:bodyPr>
            <a:normAutofit/>
          </a:bodyPr>
          <a:lstStyle/>
          <a:p>
            <a:r>
              <a:rPr lang="es-ES" dirty="0"/>
              <a:t>Modelos </a:t>
            </a:r>
            <a:r>
              <a:rPr lang="es-ES" dirty="0" err="1"/>
              <a:t>Ecore</a:t>
            </a:r>
            <a:r>
              <a:rPr lang="es-ES" dirty="0"/>
              <a:t>-XMI</a:t>
            </a:r>
          </a:p>
          <a:p>
            <a:pPr lvl="1"/>
            <a:r>
              <a:rPr lang="es-ES" dirty="0"/>
              <a:t>Objetos: atributos y referencias (asociación y composición)</a:t>
            </a:r>
          </a:p>
          <a:p>
            <a:pPr lvl="1"/>
            <a:r>
              <a:rPr lang="es-ES" dirty="0"/>
              <a:t>Clase de un objeto</a:t>
            </a:r>
          </a:p>
          <a:p>
            <a:pPr lvl="1"/>
            <a:r>
              <a:rPr lang="es-ES" dirty="0"/>
              <a:t>El problema de los </a:t>
            </a:r>
            <a:r>
              <a:rPr lang="es-ES" dirty="0" smtClean="0"/>
              <a:t>identificadores</a:t>
            </a:r>
          </a:p>
          <a:p>
            <a:pPr marL="457200" lvl="1" indent="0">
              <a:buNone/>
            </a:pPr>
            <a:endParaRPr lang="es-ES" dirty="0" smtClean="0"/>
          </a:p>
          <a:p>
            <a:r>
              <a:rPr lang="es-ES" dirty="0" smtClean="0"/>
              <a:t>SAX</a:t>
            </a:r>
            <a:r>
              <a:rPr lang="es-ES" dirty="0" smtClean="0"/>
              <a:t>. </a:t>
            </a:r>
            <a:r>
              <a:rPr lang="es-ES" dirty="0"/>
              <a:t>Simple API </a:t>
            </a:r>
            <a:r>
              <a:rPr lang="es-ES" dirty="0" err="1"/>
              <a:t>for</a:t>
            </a:r>
            <a:r>
              <a:rPr lang="es-ES" dirty="0"/>
              <a:t> XML</a:t>
            </a:r>
          </a:p>
          <a:p>
            <a:pPr lvl="1"/>
            <a:r>
              <a:rPr lang="es-ES" dirty="0"/>
              <a:t>Basado en eventos en lugar de árbol (</a:t>
            </a:r>
            <a:r>
              <a:rPr lang="es-ES" dirty="0" err="1"/>
              <a:t>Start_Document</a:t>
            </a:r>
            <a:r>
              <a:rPr lang="es-ES" dirty="0"/>
              <a:t>, </a:t>
            </a:r>
            <a:r>
              <a:rPr lang="es-ES" dirty="0" err="1"/>
              <a:t>End_Document</a:t>
            </a:r>
            <a:r>
              <a:rPr lang="es-ES" dirty="0"/>
              <a:t>, </a:t>
            </a:r>
            <a:r>
              <a:rPr lang="es-ES" dirty="0" err="1"/>
              <a:t>Start_Element</a:t>
            </a:r>
            <a:r>
              <a:rPr lang="es-ES" dirty="0"/>
              <a:t>, </a:t>
            </a:r>
            <a:r>
              <a:rPr lang="es-ES" dirty="0" err="1"/>
              <a:t>End_Element</a:t>
            </a:r>
            <a:r>
              <a:rPr lang="es-ES" dirty="0"/>
              <a:t>, </a:t>
            </a:r>
            <a:r>
              <a:rPr lang="es-ES" dirty="0" err="1"/>
              <a:t>Charactet</a:t>
            </a:r>
            <a:r>
              <a:rPr lang="es-ES" dirty="0"/>
              <a:t>, etc.).</a:t>
            </a:r>
          </a:p>
          <a:p>
            <a:pPr lvl="1"/>
            <a:r>
              <a:rPr lang="es-ES" dirty="0"/>
              <a:t>Rapidez y bajo consumo de memoria.</a:t>
            </a:r>
          </a:p>
          <a:p>
            <a:pPr lvl="1"/>
            <a:r>
              <a:rPr lang="es-ES" dirty="0"/>
              <a:t>Difícil manipulación de los objetos</a:t>
            </a:r>
            <a:r>
              <a:rPr lang="es-ES" dirty="0" smtClean="0"/>
              <a:t>.</a:t>
            </a:r>
            <a:endParaRPr lang="es-ES" dirty="0" smtClean="0"/>
          </a:p>
        </p:txBody>
      </p:sp>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11" name="10 Objeto"/>
          <p:cNvGraphicFramePr>
            <a:graphicFrameLocks noChangeAspect="1"/>
          </p:cNvGraphicFramePr>
          <p:nvPr>
            <p:extLst>
              <p:ext uri="{D42A27DB-BD31-4B8C-83A1-F6EECF244321}">
                <p14:modId xmlns:p14="http://schemas.microsoft.com/office/powerpoint/2010/main" val="1842879826"/>
              </p:ext>
            </p:extLst>
          </p:nvPr>
        </p:nvGraphicFramePr>
        <p:xfrm>
          <a:off x="4860032" y="3356992"/>
          <a:ext cx="3905250" cy="2057400"/>
        </p:xfrm>
        <a:graphic>
          <a:graphicData uri="http://schemas.openxmlformats.org/presentationml/2006/ole">
            <mc:AlternateContent xmlns:mc="http://schemas.openxmlformats.org/markup-compatibility/2006">
              <mc:Choice xmlns:v="urn:schemas-microsoft-com:vml" Requires="v">
                <p:oleObj spid="_x0000_s3171" name="Visio" r:id="rId4" imgW="7600830" imgH="4010011" progId="Visio.Drawing.15">
                  <p:embed/>
                </p:oleObj>
              </mc:Choice>
              <mc:Fallback>
                <p:oleObj name="Visio" r:id="rId4" imgW="7600830" imgH="4010011"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60032" y="3356992"/>
                        <a:ext cx="3905250" cy="205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8706035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jecutivo">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2382</TotalTime>
  <Words>2403</Words>
  <Application>Microsoft Office PowerPoint</Application>
  <PresentationFormat>Presentación en pantalla (4:3)</PresentationFormat>
  <Paragraphs>252</Paragraphs>
  <Slides>20</Slides>
  <Notes>13</Notes>
  <HiddenSlides>1</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20</vt:i4>
      </vt:variant>
    </vt:vector>
  </HeadingPairs>
  <TitlesOfParts>
    <vt:vector size="22" baseType="lpstr">
      <vt:lpstr>Ejecutivo</vt:lpstr>
      <vt:lpstr>Visio</vt:lpstr>
      <vt:lpstr>Integración de las herramientas de análisis MAST en un entorno de desarrollo dirigido por modelos y basado en Eclipse</vt:lpstr>
      <vt:lpstr>MDE y Sistemas de tiempo real</vt:lpstr>
      <vt:lpstr>El entorno MAST</vt:lpstr>
      <vt:lpstr>Entorno RT-MDE</vt:lpstr>
      <vt:lpstr>El entorno RT-MDE</vt:lpstr>
      <vt:lpstr>Objetivos</vt:lpstr>
      <vt:lpstr>Ecore Models for Ada Aplications (EM4Ada)</vt:lpstr>
      <vt:lpstr>Ecore Models for Ada Aplications (EM4Ada)</vt:lpstr>
      <vt:lpstr>Detalles técnicos</vt:lpstr>
      <vt:lpstr>Detalles técnicos</vt:lpstr>
      <vt:lpstr>Proceso de invocación desde RT-MDE</vt:lpstr>
      <vt:lpstr>Integración de un artefacto externo a RT-MDE</vt:lpstr>
      <vt:lpstr>Invocación desde RT-MDE</vt:lpstr>
      <vt:lpstr>Estructura del Wrapper</vt:lpstr>
      <vt:lpstr>Estructura del Gadget</vt:lpstr>
      <vt:lpstr>Adaptación a MAST</vt:lpstr>
      <vt:lpstr>Modelos Específicos de MAST</vt:lpstr>
      <vt:lpstr>Secuencia de lanzamiento</vt:lpstr>
      <vt:lpstr>Análisis de un modelo MAST 2.0</vt:lpstr>
      <vt:lpstr>Conclusiones y trabajo futuro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Integración de las herramientas de análisis MAST en un entorno de desarrollo dirigido por modelos y basado en Eclipse</dc:title>
  <dc:creator>Melitón Pablo Mangué</dc:creator>
  <cp:lastModifiedBy>meliton</cp:lastModifiedBy>
  <cp:revision>194</cp:revision>
  <dcterms:created xsi:type="dcterms:W3CDTF">2013-10-25T11:29:53Z</dcterms:created>
  <dcterms:modified xsi:type="dcterms:W3CDTF">2013-10-27T14:51:11Z</dcterms:modified>
</cp:coreProperties>
</file>