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4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6" r:id="rId8"/>
    <p:sldId id="294" r:id="rId9"/>
    <p:sldId id="295" r:id="rId10"/>
    <p:sldId id="296" r:id="rId11"/>
    <p:sldId id="293" r:id="rId12"/>
    <p:sldId id="297" r:id="rId13"/>
    <p:sldId id="298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291" r:id="rId25"/>
    <p:sldId id="292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100" d="100"/>
          <a:sy n="100" d="100"/>
        </p:scale>
        <p:origin x="-28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7A436F-EF09-4FF7-AC54-47E08050C551}" type="datetimeFigureOut">
              <a:rPr lang="es-ES" smtClean="0"/>
              <a:pPr/>
              <a:t>24/10/2012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1D5619-F95E-4CC2-A1BE-1D70FC31DE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va\Desktop\Emilio\tesis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278688" cy="3960440"/>
          </a:xfrm>
        </p:spPr>
        <p:txBody>
          <a:bodyPr>
            <a:normAutofit fontScale="90000"/>
          </a:bodyPr>
          <a:lstStyle/>
          <a:p>
            <a:r>
              <a:rPr lang="es-ES" sz="1800" dirty="0"/>
              <a:t>Programa Oficial de Postgrado en Ciencias, Tecnología y Computación</a:t>
            </a:r>
            <a:br>
              <a:rPr lang="es-ES" sz="1800" dirty="0"/>
            </a:br>
            <a:r>
              <a:rPr lang="es-ES" sz="1800" dirty="0"/>
              <a:t>Máster en Computación</a:t>
            </a:r>
            <a:br>
              <a:rPr lang="es-ES" sz="1800" dirty="0"/>
            </a:br>
            <a:r>
              <a:rPr lang="es-ES" sz="1800" dirty="0"/>
              <a:t> </a:t>
            </a:r>
            <a:br>
              <a:rPr lang="es-ES" sz="1800" dirty="0"/>
            </a:br>
            <a:r>
              <a:rPr lang="es-ES" sz="1800" b="1" dirty="0"/>
              <a:t>Facultad de Ciencias – Universidad de Cantabria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 </a:t>
            </a:r>
            <a:br>
              <a:rPr lang="es-ES" sz="1800" dirty="0"/>
            </a:br>
            <a:r>
              <a:rPr lang="es-ES" sz="1800" dirty="0"/>
              <a:t> </a:t>
            </a:r>
            <a:br>
              <a:rPr lang="es-ES" sz="1800" dirty="0"/>
            </a:br>
            <a:r>
              <a:rPr lang="es-ES" sz="3600" dirty="0"/>
              <a:t>  </a:t>
            </a:r>
            <a:br>
              <a:rPr lang="es-ES" sz="3600" dirty="0"/>
            </a:br>
            <a:r>
              <a:rPr lang="es-ES" sz="3600" dirty="0"/>
              <a:t> </a:t>
            </a:r>
            <a:r>
              <a:rPr lang="es-ES" sz="3600" b="1" dirty="0" err="1" smtClean="0"/>
              <a:t>TraceDisplayer</a:t>
            </a:r>
            <a:r>
              <a:rPr lang="es-ES" sz="3600" b="1" dirty="0"/>
              <a:t>: Intérprete de trazas de sistemas de tiempo real analizados en el entorno MAST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b="1" dirty="0"/>
              <a:t> 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b="1" dirty="0"/>
              <a:t>Emilio Ruiz </a:t>
            </a:r>
            <a:r>
              <a:rPr lang="es-ES" sz="1800" b="1" dirty="0" smtClean="0"/>
              <a:t>Gutiérrez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5129808"/>
            <a:ext cx="7016824" cy="172819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b="1" dirty="0"/>
              <a:t>Directores: </a:t>
            </a:r>
            <a:endParaRPr lang="es-ES" dirty="0"/>
          </a:p>
          <a:p>
            <a:pPr algn="l"/>
            <a:r>
              <a:rPr lang="es-ES" dirty="0"/>
              <a:t>José María </a:t>
            </a:r>
            <a:r>
              <a:rPr lang="es-ES" dirty="0" err="1"/>
              <a:t>Drake</a:t>
            </a:r>
            <a:r>
              <a:rPr lang="es-ES" dirty="0"/>
              <a:t> Moyano</a:t>
            </a:r>
          </a:p>
          <a:p>
            <a:pPr algn="l"/>
            <a:r>
              <a:rPr lang="es-ES" dirty="0"/>
              <a:t>César Cuevas Cuesta</a:t>
            </a:r>
          </a:p>
          <a:p>
            <a:pPr algn="l"/>
            <a:r>
              <a:rPr lang="es-ES" b="1" dirty="0"/>
              <a:t>Grupo de Computadores y Tiempo Real</a:t>
            </a:r>
            <a:endParaRPr lang="es-ES" dirty="0"/>
          </a:p>
          <a:p>
            <a:pPr algn="l"/>
            <a:r>
              <a:rPr lang="es-ES" b="1" dirty="0"/>
              <a:t>Departamento de Electrónica y Computadores</a:t>
            </a:r>
            <a:endParaRPr lang="es-ES" dirty="0"/>
          </a:p>
          <a:p>
            <a:pPr algn="l"/>
            <a:r>
              <a:rPr lang="es-ES" b="1" dirty="0"/>
              <a:t> </a:t>
            </a:r>
            <a:endParaRPr lang="es-ES" dirty="0"/>
          </a:p>
          <a:p>
            <a:pPr algn="l"/>
            <a:r>
              <a:rPr lang="es-ES" b="1" dirty="0"/>
              <a:t>Santander, Octubre de 2012</a:t>
            </a:r>
            <a:endParaRPr lang="es-ES" dirty="0"/>
          </a:p>
          <a:p>
            <a:pPr algn="l"/>
            <a:r>
              <a:rPr lang="es-ES" b="1" dirty="0"/>
              <a:t>Curso 2011/2012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5554960" cy="43894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dirty="0" smtClean="0"/>
              <a:t>Detailed_E2EF_Win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28184" y="5733256"/>
            <a:ext cx="2530625" cy="46707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S" b="1" dirty="0" smtClean="0"/>
              <a:t>Aux_Detailed_E2EF_Win</a:t>
            </a:r>
            <a:endParaRPr lang="es-E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19" y="1988840"/>
            <a:ext cx="57279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28184" y="1196752"/>
            <a:ext cx="2431043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5589240"/>
            <a:ext cx="4978896" cy="539080"/>
          </a:xfrm>
        </p:spPr>
        <p:txBody>
          <a:bodyPr/>
          <a:lstStyle/>
          <a:p>
            <a:pPr algn="ctr"/>
            <a:r>
              <a:rPr lang="es-ES" b="1" dirty="0" err="1" smtClean="0"/>
              <a:t>All_Resources_Win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580112" y="5589240"/>
            <a:ext cx="3106689" cy="576064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err="1" smtClean="0"/>
              <a:t>Aux_All_Resources_Win</a:t>
            </a:r>
            <a:endParaRPr lang="es-E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988840"/>
            <a:ext cx="52915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96136" y="1916832"/>
            <a:ext cx="2714286" cy="23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834880" cy="611088"/>
          </a:xfrm>
        </p:spPr>
        <p:txBody>
          <a:bodyPr/>
          <a:lstStyle/>
          <a:p>
            <a:pPr algn="ctr"/>
            <a:r>
              <a:rPr lang="es-ES" b="1" dirty="0" err="1" smtClean="0"/>
              <a:t>Detailed_Resource_Win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436096" y="5410200"/>
            <a:ext cx="3250705" cy="611088"/>
          </a:xfrm>
        </p:spPr>
        <p:txBody>
          <a:bodyPr>
            <a:normAutofit fontScale="85000" lnSpcReduction="20000"/>
          </a:bodyPr>
          <a:lstStyle/>
          <a:p>
            <a:pPr marL="0" lvl="2" indent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S" sz="2400" dirty="0" err="1" smtClean="0">
                <a:solidFill>
                  <a:schemeClr val="bg1"/>
                </a:solidFill>
              </a:rPr>
              <a:t>Aux_Detailed_Resource_Win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988839"/>
            <a:ext cx="5112568" cy="191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39"/>
            <a:ext cx="2808312" cy="24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208912" cy="762000"/>
          </a:xfrm>
        </p:spPr>
        <p:txBody>
          <a:bodyPr/>
          <a:lstStyle/>
          <a:p>
            <a:pPr algn="ctr"/>
            <a:r>
              <a:rPr lang="es-ES" b="1" dirty="0" smtClean="0"/>
              <a:t>Gestión del tiempo</a:t>
            </a:r>
            <a:endParaRPr lang="es-ES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7544" y="3068960"/>
            <a:ext cx="8219257" cy="762000"/>
          </a:xfrm>
        </p:spPr>
        <p:txBody>
          <a:bodyPr/>
          <a:lstStyle/>
          <a:p>
            <a:pPr algn="ctr"/>
            <a:r>
              <a:rPr lang="es-ES" b="1" dirty="0" smtClean="0"/>
              <a:t>Información reactiva de ayuda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94072" cy="5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63137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12776"/>
            <a:ext cx="6408712" cy="481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/>
              <a:t>Diseño del monitor de trazas</a:t>
            </a:r>
            <a:br>
              <a:rPr lang="es-ES" b="1" dirty="0"/>
            </a:br>
            <a:r>
              <a:rPr lang="es-ES" b="1" dirty="0"/>
              <a:t>Criterios de diseño</a:t>
            </a:r>
            <a:br>
              <a:rPr lang="es-ES" b="1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i="1" dirty="0" err="1"/>
              <a:t>core</a:t>
            </a:r>
            <a:r>
              <a:rPr lang="es-ES" dirty="0"/>
              <a:t>: contiene las clases principales de la </a:t>
            </a:r>
            <a:r>
              <a:rPr lang="es-ES" dirty="0" smtClean="0"/>
              <a:t>aplicación.</a:t>
            </a:r>
            <a:endParaRPr lang="es-ES" dirty="0"/>
          </a:p>
          <a:p>
            <a:pPr lvl="0"/>
            <a:r>
              <a:rPr lang="es-ES" i="1" dirty="0" err="1"/>
              <a:t>visualization</a:t>
            </a:r>
            <a:r>
              <a:rPr lang="es-ES" dirty="0"/>
              <a:t>: contiene el conjunto de </a:t>
            </a:r>
            <a:r>
              <a:rPr lang="es-ES" dirty="0" err="1" smtClean="0"/>
              <a:t>clasescuyas</a:t>
            </a:r>
            <a:r>
              <a:rPr lang="es-ES" dirty="0" smtClean="0"/>
              <a:t> </a:t>
            </a:r>
            <a:r>
              <a:rPr lang="es-ES" dirty="0"/>
              <a:t>instancias son los elementos </a:t>
            </a:r>
            <a:r>
              <a:rPr lang="es-ES" dirty="0" err="1"/>
              <a:t>visualizables</a:t>
            </a:r>
            <a:r>
              <a:rPr lang="es-ES" dirty="0"/>
              <a:t> en que se convierten los elementos del modelo de </a:t>
            </a:r>
            <a:r>
              <a:rPr lang="es-ES" dirty="0" smtClean="0"/>
              <a:t>entrada.</a:t>
            </a:r>
            <a:endParaRPr lang="es-ES" dirty="0"/>
          </a:p>
          <a:p>
            <a:pPr lvl="0"/>
            <a:r>
              <a:rPr lang="es-ES" i="1" dirty="0" err="1"/>
              <a:t>graphicItems</a:t>
            </a:r>
            <a:r>
              <a:rPr lang="es-ES" dirty="0"/>
              <a:t>: contiene una librería de clases que representan figuras </a:t>
            </a:r>
            <a:r>
              <a:rPr lang="es-ES" dirty="0" smtClean="0"/>
              <a:t>geométricas.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Arquitectura de la aplicación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081" y="188640"/>
            <a:ext cx="3762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933056"/>
            <a:ext cx="61245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/>
          <a:lstStyle/>
          <a:p>
            <a:r>
              <a:rPr lang="es-ES" dirty="0" smtClean="0"/>
              <a:t>Paquete </a:t>
            </a:r>
            <a:r>
              <a:rPr lang="es-ES" i="1" dirty="0" err="1" smtClean="0"/>
              <a:t>core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48190" y="1848881"/>
            <a:ext cx="4647619" cy="37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Paquete </a:t>
            </a:r>
            <a:r>
              <a:rPr lang="es-ES" i="1" dirty="0" err="1"/>
              <a:t>visualization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857" y="2791738"/>
            <a:ext cx="5714286" cy="1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Paquete </a:t>
            </a:r>
            <a:r>
              <a:rPr lang="es-ES" i="1" dirty="0" err="1"/>
              <a:t>graphicItems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8666" y="1501261"/>
            <a:ext cx="6266667" cy="44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Caso </a:t>
            </a:r>
            <a:r>
              <a:rPr lang="es-ES" dirty="0"/>
              <a:t>de </a:t>
            </a:r>
            <a:r>
              <a:rPr lang="es-ES" dirty="0" smtClean="0"/>
              <a:t>uso: </a:t>
            </a:r>
            <a:r>
              <a:rPr lang="es-ES" i="1" dirty="0"/>
              <a:t>Especificación del fichero de trazas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7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dirty="0"/>
              <a:t>Sistemas de tiempo real y entorno de diseño MAST</a:t>
            </a:r>
            <a:br>
              <a:rPr lang="es-ES" b="1" dirty="0"/>
            </a:br>
            <a:endParaRPr lang="es-E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331640" y="1772816"/>
            <a:ext cx="6552728" cy="4176464"/>
            <a:chOff x="608" y="168"/>
            <a:chExt cx="8522" cy="529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608" y="168"/>
              <a:ext cx="8522" cy="52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926" y="2540"/>
              <a:ext cx="5592" cy="2470"/>
            </a:xfrm>
            <a:prstGeom prst="roundRect">
              <a:avLst>
                <a:gd name="adj" fmla="val 16667"/>
              </a:avLst>
            </a:prstGeom>
            <a:solidFill>
              <a:srgbClr val="FFFFC9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9" y="949"/>
              <a:ext cx="919" cy="9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2367" y="2793"/>
              <a:ext cx="0" cy="221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2403" y="3369"/>
              <a:ext cx="47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365" y="3950"/>
              <a:ext cx="4777" cy="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405" y="4170"/>
              <a:ext cx="4731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593" y="2919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6244" y="2907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7153" y="2772"/>
              <a:ext cx="0" cy="22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331" y="3081"/>
              <a:ext cx="2893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2590" y="3519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3955" y="3507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5698" y="3513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2560" y="4416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6214" y="4398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3980" y="4279"/>
              <a:ext cx="129" cy="598"/>
            </a:xfrm>
            <a:prstGeom prst="diamond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552" y="4267"/>
              <a:ext cx="129" cy="598"/>
            </a:xfrm>
            <a:prstGeom prst="diamond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4474" y="4602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4462" y="4221"/>
              <a:ext cx="724" cy="3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060" y="3190"/>
              <a:ext cx="355" cy="33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550" y="1947"/>
              <a:ext cx="975" cy="2578"/>
            </a:xfrm>
            <a:custGeom>
              <a:avLst/>
              <a:gdLst/>
              <a:ahLst/>
              <a:cxnLst>
                <a:cxn ang="0">
                  <a:pos x="422" y="0"/>
                </a:cxn>
                <a:cxn ang="0">
                  <a:pos x="422" y="261"/>
                </a:cxn>
                <a:cxn ang="0">
                  <a:pos x="8" y="270"/>
                </a:cxn>
                <a:cxn ang="0">
                  <a:pos x="0" y="2574"/>
                </a:cxn>
                <a:cxn ang="0">
                  <a:pos x="989" y="2592"/>
                </a:cxn>
              </a:cxnLst>
              <a:rect l="0" t="0" r="r" b="b"/>
              <a:pathLst>
                <a:path w="989" h="2592">
                  <a:moveTo>
                    <a:pt x="422" y="0"/>
                  </a:moveTo>
                  <a:lnTo>
                    <a:pt x="422" y="261"/>
                  </a:lnTo>
                  <a:lnTo>
                    <a:pt x="8" y="270"/>
                  </a:lnTo>
                  <a:lnTo>
                    <a:pt x="0" y="2574"/>
                  </a:lnTo>
                  <a:lnTo>
                    <a:pt x="989" y="2592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2404" y="4044"/>
              <a:ext cx="4693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2392" y="4077"/>
              <a:ext cx="4693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2380" y="4110"/>
              <a:ext cx="4693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3401" y="4060"/>
              <a:ext cx="355" cy="33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784" y="1534"/>
              <a:ext cx="1282" cy="1507"/>
            </a:xfrm>
            <a:custGeom>
              <a:avLst/>
              <a:gdLst/>
              <a:ahLst/>
              <a:cxnLst>
                <a:cxn ang="0">
                  <a:pos x="1296" y="0"/>
                </a:cxn>
                <a:cxn ang="0">
                  <a:pos x="1134" y="9"/>
                </a:cxn>
                <a:cxn ang="0">
                  <a:pos x="1134" y="882"/>
                </a:cxn>
                <a:cxn ang="0">
                  <a:pos x="8" y="899"/>
                </a:cxn>
                <a:cxn ang="0">
                  <a:pos x="0" y="1510"/>
                </a:cxn>
                <a:cxn ang="0">
                  <a:pos x="792" y="1521"/>
                </a:cxn>
              </a:cxnLst>
              <a:rect l="0" t="0" r="r" b="b"/>
              <a:pathLst>
                <a:path w="1296" h="1521">
                  <a:moveTo>
                    <a:pt x="1296" y="0"/>
                  </a:moveTo>
                  <a:lnTo>
                    <a:pt x="1134" y="9"/>
                  </a:lnTo>
                  <a:lnTo>
                    <a:pt x="1134" y="882"/>
                  </a:lnTo>
                  <a:lnTo>
                    <a:pt x="8" y="899"/>
                  </a:lnTo>
                  <a:lnTo>
                    <a:pt x="0" y="1510"/>
                  </a:lnTo>
                  <a:lnTo>
                    <a:pt x="792" y="1521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666" y="913"/>
              <a:ext cx="1400" cy="2749"/>
            </a:xfrm>
            <a:custGeom>
              <a:avLst/>
              <a:gdLst/>
              <a:ahLst/>
              <a:cxnLst>
                <a:cxn ang="0">
                  <a:pos x="1414" y="0"/>
                </a:cxn>
                <a:cxn ang="0">
                  <a:pos x="1108" y="0"/>
                </a:cxn>
                <a:cxn ang="0">
                  <a:pos x="1108" y="1404"/>
                </a:cxn>
                <a:cxn ang="0">
                  <a:pos x="0" y="1412"/>
                </a:cxn>
                <a:cxn ang="0">
                  <a:pos x="1" y="2763"/>
                </a:cxn>
                <a:cxn ang="0">
                  <a:pos x="910" y="2763"/>
                </a:cxn>
              </a:cxnLst>
              <a:rect l="0" t="0" r="r" b="b"/>
              <a:pathLst>
                <a:path w="1414" h="2763">
                  <a:moveTo>
                    <a:pt x="1414" y="0"/>
                  </a:moveTo>
                  <a:lnTo>
                    <a:pt x="1108" y="0"/>
                  </a:lnTo>
                  <a:lnTo>
                    <a:pt x="1108" y="1404"/>
                  </a:lnTo>
                  <a:lnTo>
                    <a:pt x="0" y="1412"/>
                  </a:lnTo>
                  <a:lnTo>
                    <a:pt x="1" y="2763"/>
                  </a:lnTo>
                  <a:lnTo>
                    <a:pt x="910" y="2763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3332" y="3676"/>
              <a:ext cx="607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4691" y="3667"/>
              <a:ext cx="985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3302" y="4564"/>
              <a:ext cx="661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4082" y="4385"/>
              <a:ext cx="364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4088" y="4764"/>
              <a:ext cx="364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5219" y="4765"/>
              <a:ext cx="364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5207" y="4397"/>
              <a:ext cx="364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5702" y="4570"/>
              <a:ext cx="499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6437" y="3671"/>
              <a:ext cx="220" cy="0"/>
            </a:xfrm>
            <a:prstGeom prst="line">
              <a:avLst/>
            </a:prstGeom>
            <a:noFill/>
            <a:ln w="3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6680" y="3550"/>
              <a:ext cx="0" cy="25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610" y="2218"/>
              <a:ext cx="4081" cy="858"/>
            </a:xfrm>
            <a:custGeom>
              <a:avLst/>
              <a:gdLst/>
              <a:ahLst/>
              <a:cxnLst>
                <a:cxn ang="0">
                  <a:pos x="3375" y="872"/>
                </a:cxn>
                <a:cxn ang="0">
                  <a:pos x="4095" y="872"/>
                </a:cxn>
                <a:cxn ang="0">
                  <a:pos x="4095" y="242"/>
                </a:cxn>
                <a:cxn ang="0">
                  <a:pos x="0" y="242"/>
                </a:cxn>
                <a:cxn ang="0">
                  <a:pos x="1" y="0"/>
                </a:cxn>
              </a:cxnLst>
              <a:rect l="0" t="0" r="r" b="b"/>
              <a:pathLst>
                <a:path w="4095" h="872">
                  <a:moveTo>
                    <a:pt x="3375" y="872"/>
                  </a:moveTo>
                  <a:lnTo>
                    <a:pt x="4095" y="872"/>
                  </a:lnTo>
                  <a:lnTo>
                    <a:pt x="4095" y="242"/>
                  </a:lnTo>
                  <a:lnTo>
                    <a:pt x="0" y="242"/>
                  </a:lnTo>
                  <a:lnTo>
                    <a:pt x="1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034" y="2200"/>
              <a:ext cx="3784" cy="2362"/>
            </a:xfrm>
            <a:custGeom>
              <a:avLst/>
              <a:gdLst/>
              <a:ahLst/>
              <a:cxnLst>
                <a:cxn ang="0">
                  <a:pos x="2920" y="2376"/>
                </a:cxn>
                <a:cxn ang="0">
                  <a:pos x="3798" y="2376"/>
                </a:cxn>
                <a:cxn ang="0">
                  <a:pos x="3798" y="143"/>
                </a:cxn>
                <a:cxn ang="0">
                  <a:pos x="0" y="143"/>
                </a:cxn>
                <a:cxn ang="0">
                  <a:pos x="0" y="0"/>
                </a:cxn>
              </a:cxnLst>
              <a:rect l="0" t="0" r="r" b="b"/>
              <a:pathLst>
                <a:path w="3798" h="2376">
                  <a:moveTo>
                    <a:pt x="2920" y="2376"/>
                  </a:moveTo>
                  <a:lnTo>
                    <a:pt x="3798" y="2376"/>
                  </a:lnTo>
                  <a:lnTo>
                    <a:pt x="3798" y="143"/>
                  </a:lnTo>
                  <a:lnTo>
                    <a:pt x="0" y="143"/>
                  </a:lnTo>
                  <a:lnTo>
                    <a:pt x="0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3" y="171"/>
              <a:ext cx="3343" cy="20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68" name="Text Box 44"/>
            <p:cNvSpPr txBox="1">
              <a:spLocks noChangeArrowheads="1"/>
            </p:cNvSpPr>
            <p:nvPr/>
          </p:nvSpPr>
          <p:spPr bwMode="auto">
            <a:xfrm>
              <a:off x="2618" y="2958"/>
              <a:ext cx="68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Text Box 45"/>
            <p:cNvSpPr txBox="1">
              <a:spLocks noChangeArrowheads="1"/>
            </p:cNvSpPr>
            <p:nvPr/>
          </p:nvSpPr>
          <p:spPr bwMode="auto">
            <a:xfrm>
              <a:off x="2608" y="3585"/>
              <a:ext cx="67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Actividad_c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Text Box 46"/>
            <p:cNvSpPr txBox="1">
              <a:spLocks noChangeArrowheads="1"/>
            </p:cNvSpPr>
            <p:nvPr/>
          </p:nvSpPr>
          <p:spPr bwMode="auto">
            <a:xfrm>
              <a:off x="2569" y="4473"/>
              <a:ext cx="64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Actividad_f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Text Box 47"/>
            <p:cNvSpPr txBox="1">
              <a:spLocks noChangeArrowheads="1"/>
            </p:cNvSpPr>
            <p:nvPr/>
          </p:nvSpPr>
          <p:spPr bwMode="auto">
            <a:xfrm>
              <a:off x="4508" y="4664"/>
              <a:ext cx="68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Actividad_h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Text Box 48"/>
            <p:cNvSpPr txBox="1">
              <a:spLocks noChangeArrowheads="1"/>
            </p:cNvSpPr>
            <p:nvPr/>
          </p:nvSpPr>
          <p:spPr bwMode="auto">
            <a:xfrm>
              <a:off x="6242" y="4486"/>
              <a:ext cx="65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Activity_i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Text Box 49"/>
            <p:cNvSpPr txBox="1">
              <a:spLocks noChangeArrowheads="1"/>
            </p:cNvSpPr>
            <p:nvPr/>
          </p:nvSpPr>
          <p:spPr bwMode="auto">
            <a:xfrm>
              <a:off x="4476" y="4290"/>
              <a:ext cx="595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Actividad_g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Text Box 50"/>
            <p:cNvSpPr txBox="1">
              <a:spLocks noChangeArrowheads="1"/>
            </p:cNvSpPr>
            <p:nvPr/>
          </p:nvSpPr>
          <p:spPr bwMode="auto">
            <a:xfrm>
              <a:off x="3986" y="3590"/>
              <a:ext cx="68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Actividad_d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Text Box 51"/>
            <p:cNvSpPr txBox="1">
              <a:spLocks noChangeArrowheads="1"/>
            </p:cNvSpPr>
            <p:nvPr/>
          </p:nvSpPr>
          <p:spPr bwMode="auto">
            <a:xfrm>
              <a:off x="6269" y="2989"/>
              <a:ext cx="68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Actividad_b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Text Box 52"/>
            <p:cNvSpPr txBox="1">
              <a:spLocks noChangeArrowheads="1"/>
            </p:cNvSpPr>
            <p:nvPr/>
          </p:nvSpPr>
          <p:spPr bwMode="auto">
            <a:xfrm>
              <a:off x="5724" y="3576"/>
              <a:ext cx="68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Actividad_e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>
              <a:off x="2418" y="2772"/>
              <a:ext cx="4713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8" name="Text Box 54"/>
            <p:cNvSpPr txBox="1">
              <a:spLocks noChangeArrowheads="1"/>
            </p:cNvSpPr>
            <p:nvPr/>
          </p:nvSpPr>
          <p:spPr bwMode="auto">
            <a:xfrm>
              <a:off x="851" y="570"/>
              <a:ext cx="203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Relojes y temporizadores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Text Box 55"/>
            <p:cNvSpPr txBox="1">
              <a:spLocks noChangeArrowheads="1"/>
            </p:cNvSpPr>
            <p:nvPr/>
          </p:nvSpPr>
          <p:spPr bwMode="auto">
            <a:xfrm>
              <a:off x="4611" y="540"/>
              <a:ext cx="110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Entorno físico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Text Box 56"/>
            <p:cNvSpPr txBox="1">
              <a:spLocks noChangeArrowheads="1"/>
            </p:cNvSpPr>
            <p:nvPr/>
          </p:nvSpPr>
          <p:spPr bwMode="auto">
            <a:xfrm>
              <a:off x="2172" y="2538"/>
              <a:ext cx="2013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" pitchFamily="34" charset="0"/>
                  <a:cs typeface="Arial" pitchFamily="34" charset="0"/>
                </a:rPr>
                <a:t>Aplicación de tiempo real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2429" y="2748"/>
              <a:ext cx="84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" pitchFamily="34" charset="0"/>
                  <a:cs typeface="Arial" pitchFamily="34" charset="0"/>
                </a:rPr>
                <a:t>Transación_1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Text Box 58"/>
            <p:cNvSpPr txBox="1">
              <a:spLocks noChangeArrowheads="1"/>
            </p:cNvSpPr>
            <p:nvPr/>
          </p:nvSpPr>
          <p:spPr bwMode="auto">
            <a:xfrm>
              <a:off x="2380" y="3339"/>
              <a:ext cx="75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Calibri" pitchFamily="34" charset="0"/>
                  <a:cs typeface="Arial" pitchFamily="34" charset="0"/>
                </a:rPr>
                <a:t>Transacíon_2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Text Box 59"/>
            <p:cNvSpPr txBox="1">
              <a:spLocks noChangeArrowheads="1"/>
            </p:cNvSpPr>
            <p:nvPr/>
          </p:nvSpPr>
          <p:spPr bwMode="auto">
            <a:xfrm>
              <a:off x="2404" y="4173"/>
              <a:ext cx="82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Calibri" pitchFamily="34" charset="0"/>
                  <a:cs typeface="Arial" pitchFamily="34" charset="0"/>
                </a:rPr>
                <a:t>Transacción_n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Text Box 60"/>
            <p:cNvSpPr txBox="1">
              <a:spLocks noChangeArrowheads="1"/>
            </p:cNvSpPr>
            <p:nvPr/>
          </p:nvSpPr>
          <p:spPr bwMode="auto">
            <a:xfrm>
              <a:off x="1266" y="3096"/>
              <a:ext cx="109" cy="12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to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Text Box 61"/>
            <p:cNvSpPr txBox="1">
              <a:spLocks noChangeArrowheads="1"/>
            </p:cNvSpPr>
            <p:nvPr/>
          </p:nvSpPr>
          <p:spPr bwMode="auto">
            <a:xfrm>
              <a:off x="7924" y="3066"/>
              <a:ext cx="109" cy="1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ciones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Text Box 62"/>
            <p:cNvSpPr txBox="1">
              <a:spLocks noChangeArrowheads="1"/>
            </p:cNvSpPr>
            <p:nvPr/>
          </p:nvSpPr>
          <p:spPr bwMode="auto">
            <a:xfrm>
              <a:off x="3108" y="717"/>
              <a:ext cx="127" cy="12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0" tIns="144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Sensor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Text Box 63"/>
            <p:cNvSpPr txBox="1">
              <a:spLocks noChangeArrowheads="1"/>
            </p:cNvSpPr>
            <p:nvPr/>
          </p:nvSpPr>
          <p:spPr bwMode="auto">
            <a:xfrm>
              <a:off x="3231" y="2010"/>
              <a:ext cx="1045" cy="1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64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Actuadores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3323" y="4351"/>
              <a:ext cx="130" cy="103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116" y="170"/>
                </a:cxn>
                <a:cxn ang="0">
                  <a:pos x="234" y="0"/>
                </a:cxn>
              </a:cxnLst>
              <a:rect l="0" t="0" r="r" b="b"/>
              <a:pathLst>
                <a:path w="234" h="216">
                  <a:moveTo>
                    <a:pt x="0" y="216"/>
                  </a:moveTo>
                  <a:lnTo>
                    <a:pt x="116" y="170"/>
                  </a:lnTo>
                  <a:lnTo>
                    <a:pt x="234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682" y="3853"/>
              <a:ext cx="326" cy="213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117" y="65"/>
                </a:cxn>
                <a:cxn ang="0">
                  <a:pos x="340" y="0"/>
                </a:cxn>
              </a:cxnLst>
              <a:rect l="0" t="0" r="r" b="b"/>
              <a:pathLst>
                <a:path w="340" h="227">
                  <a:moveTo>
                    <a:pt x="0" y="227"/>
                  </a:moveTo>
                  <a:cubicBezTo>
                    <a:pt x="19" y="200"/>
                    <a:pt x="60" y="103"/>
                    <a:pt x="117" y="65"/>
                  </a:cubicBezTo>
                  <a:cubicBezTo>
                    <a:pt x="174" y="27"/>
                    <a:pt x="294" y="14"/>
                    <a:pt x="34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706" y="3430"/>
              <a:ext cx="337" cy="103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116" y="170"/>
                </a:cxn>
                <a:cxn ang="0">
                  <a:pos x="234" y="0"/>
                </a:cxn>
              </a:cxnLst>
              <a:rect l="0" t="0" r="r" b="b"/>
              <a:pathLst>
                <a:path w="234" h="216">
                  <a:moveTo>
                    <a:pt x="0" y="216"/>
                  </a:moveTo>
                  <a:lnTo>
                    <a:pt x="116" y="170"/>
                  </a:lnTo>
                  <a:lnTo>
                    <a:pt x="234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5407" y="3166"/>
              <a:ext cx="776" cy="13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117" y="65"/>
                </a:cxn>
                <a:cxn ang="0">
                  <a:pos x="340" y="0"/>
                </a:cxn>
              </a:cxnLst>
              <a:rect l="0" t="0" r="r" b="b"/>
              <a:pathLst>
                <a:path w="340" h="227">
                  <a:moveTo>
                    <a:pt x="0" y="227"/>
                  </a:moveTo>
                  <a:cubicBezTo>
                    <a:pt x="19" y="200"/>
                    <a:pt x="60" y="103"/>
                    <a:pt x="117" y="65"/>
                  </a:cubicBezTo>
                  <a:cubicBezTo>
                    <a:pt x="174" y="27"/>
                    <a:pt x="294" y="14"/>
                    <a:pt x="34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2" name="Text Box 68"/>
            <p:cNvSpPr txBox="1">
              <a:spLocks noChangeArrowheads="1"/>
            </p:cNvSpPr>
            <p:nvPr/>
          </p:nvSpPr>
          <p:spPr bwMode="auto">
            <a:xfrm>
              <a:off x="1281" y="5181"/>
              <a:ext cx="108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Text Box 69"/>
            <p:cNvSpPr txBox="1">
              <a:spLocks noChangeArrowheads="1"/>
            </p:cNvSpPr>
            <p:nvPr/>
          </p:nvSpPr>
          <p:spPr bwMode="auto">
            <a:xfrm>
              <a:off x="4550" y="3141"/>
              <a:ext cx="45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 Narrow" pitchFamily="34" charset="0"/>
                  <a:cs typeface="Arial" pitchFamily="34" charset="0"/>
                </a:rPr>
                <a:t>Mutex_A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Text Box 70"/>
            <p:cNvSpPr txBox="1">
              <a:spLocks noChangeArrowheads="1"/>
            </p:cNvSpPr>
            <p:nvPr/>
          </p:nvSpPr>
          <p:spPr bwMode="auto">
            <a:xfrm>
              <a:off x="3430" y="4380"/>
              <a:ext cx="454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Arial Narrow" pitchFamily="34" charset="0"/>
                  <a:cs typeface="Arial" pitchFamily="34" charset="0"/>
                </a:rPr>
                <a:t>Mutex_B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Text Box 71"/>
            <p:cNvSpPr txBox="1">
              <a:spLocks noChangeArrowheads="1"/>
            </p:cNvSpPr>
            <p:nvPr/>
          </p:nvSpPr>
          <p:spPr bwMode="auto">
            <a:xfrm>
              <a:off x="4092" y="4224"/>
              <a:ext cx="258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80%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Text Box 72"/>
            <p:cNvSpPr txBox="1">
              <a:spLocks noChangeArrowheads="1"/>
            </p:cNvSpPr>
            <p:nvPr/>
          </p:nvSpPr>
          <p:spPr bwMode="auto">
            <a:xfrm>
              <a:off x="4116" y="4608"/>
              <a:ext cx="258" cy="1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20%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9758" y="1481138"/>
            <a:ext cx="20044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Caso de uso: </a:t>
            </a:r>
            <a:r>
              <a:rPr lang="es-ES" i="1" dirty="0"/>
              <a:t>Representación de la actividad global del sistema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2476" y="1558404"/>
            <a:ext cx="5619048" cy="4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Caso de uso: Manipulación </a:t>
            </a:r>
            <a:r>
              <a:rPr lang="es-ES" dirty="0"/>
              <a:t>del intervalo temporal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La </a:t>
            </a:r>
            <a:r>
              <a:rPr lang="es-ES" sz="2000" dirty="0"/>
              <a:t>aplicación </a:t>
            </a:r>
            <a:r>
              <a:rPr lang="es-ES" sz="2000" i="1" dirty="0" err="1"/>
              <a:t>PowerDistortion</a:t>
            </a:r>
            <a:r>
              <a:rPr lang="es-ES" sz="2000" dirty="0"/>
              <a:t> tiene como objetivo la monitorización de la calidad de servicio de una subestación eléctrica y la generación de señales de alarma cuando esta alcanza un cierto </a:t>
            </a:r>
            <a:r>
              <a:rPr lang="es-ES" sz="2000" dirty="0" smtClean="0"/>
              <a:t>umbral</a:t>
            </a:r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Ejemplo de monitorización de un sistema de tiempo real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780928"/>
            <a:ext cx="591870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entorno MAST proporciona un conjunto de herramientas para su análisis</a:t>
            </a:r>
            <a:r>
              <a:rPr lang="es-ES" dirty="0" smtClean="0"/>
              <a:t>. Dentro </a:t>
            </a:r>
            <a:r>
              <a:rPr lang="es-ES" dirty="0"/>
              <a:t>de estas herramientas se encuentran: 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Análisis de </a:t>
            </a:r>
            <a:r>
              <a:rPr lang="es-ES" dirty="0" err="1"/>
              <a:t>planificabilidad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Satisfacción de los requerimientos temporales.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Cálculo de holguras.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Asignación de prioridades.</a:t>
            </a:r>
          </a:p>
          <a:p>
            <a:pPr lvl="1"/>
            <a:r>
              <a:rPr lang="es-ES" dirty="0" smtClean="0"/>
              <a:t> </a:t>
            </a:r>
            <a:r>
              <a:rPr lang="es-ES" dirty="0"/>
              <a:t>Análisis por simulación.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Generación del fichero de trazas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S" b="1" dirty="0"/>
              <a:t>Visualización del fichero de </a:t>
            </a:r>
            <a:r>
              <a:rPr lang="es-ES" b="1" dirty="0" smtClean="0"/>
              <a:t>trazas</a:t>
            </a:r>
            <a:endParaRPr lang="es-ES" dirty="0"/>
          </a:p>
        </p:txBody>
      </p:sp>
      <p:pic>
        <p:nvPicPr>
          <p:cNvPr id="6" name="tesi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273050"/>
            <a:ext cx="9753600" cy="694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La </a:t>
            </a:r>
            <a:r>
              <a:rPr lang="es-ES" dirty="0"/>
              <a:t>interfaz gráfica de visualización de trazas está totalmente operativa con toda la funcionalidad que fue prevista en su especificación </a:t>
            </a:r>
            <a:r>
              <a:rPr lang="es-ES" dirty="0" smtClean="0"/>
              <a:t>verificada</a:t>
            </a:r>
            <a:endParaRPr lang="es-ES" dirty="0"/>
          </a:p>
          <a:p>
            <a:r>
              <a:rPr lang="es-ES" dirty="0"/>
              <a:t>La herramienta proporciona una visión gráfica del funcionamiento de cualquier sistema de tiempo real simulado mediante MAST, lo que lo complementa en gran </a:t>
            </a:r>
            <a:r>
              <a:rPr lang="es-ES" dirty="0" smtClean="0"/>
              <a:t>medida.</a:t>
            </a:r>
            <a:endParaRPr lang="es-ES" dirty="0"/>
          </a:p>
          <a:p>
            <a:r>
              <a:rPr lang="es-ES" dirty="0"/>
              <a:t>La validación de su funcionalidad está probada con ficheros de trazas de los cuales conocemos su comportamiento. </a:t>
            </a:r>
          </a:p>
          <a:p>
            <a:r>
              <a:rPr lang="es-ES" dirty="0"/>
              <a:t>Gracias a la interfaz gráfica podemos acotar la visualización de las trazas en un intervalo de tiempo </a:t>
            </a:r>
            <a:r>
              <a:rPr lang="es-ES" dirty="0" smtClean="0"/>
              <a:t>determinado.  </a:t>
            </a:r>
            <a:endParaRPr lang="es-ES" dirty="0"/>
          </a:p>
          <a:p>
            <a:r>
              <a:rPr lang="es-ES" dirty="0"/>
              <a:t>Debido a la complejidad de los ficheros de trazas y que contienen millones de eventos relativos a la actividad del sistema, creemos que esta herramienta, proporciona al operador un herramienta con la que poder interpretarlas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82547"/>
          </a:xfrm>
        </p:spPr>
        <p:txBody>
          <a:bodyPr>
            <a:normAutofit/>
          </a:bodyPr>
          <a:lstStyle/>
          <a:p>
            <a:pPr lvl="0"/>
            <a:r>
              <a:rPr lang="es-ES" sz="2000" dirty="0"/>
              <a:t>El modelo de comportamiento temporal de los elementos </a:t>
            </a:r>
            <a:r>
              <a:rPr lang="es-ES" sz="2000" dirty="0" smtClean="0"/>
              <a:t>lógicos</a:t>
            </a:r>
            <a:endParaRPr lang="es-ES" sz="2000" dirty="0"/>
          </a:p>
          <a:p>
            <a:pPr lvl="0"/>
            <a:r>
              <a:rPr lang="es-ES" sz="2000" dirty="0"/>
              <a:t>Las </a:t>
            </a:r>
            <a:r>
              <a:rPr lang="es-ES" sz="2000" dirty="0" smtClean="0"/>
              <a:t>operaciones</a:t>
            </a:r>
            <a:endParaRPr lang="es-ES" sz="2000" dirty="0"/>
          </a:p>
          <a:p>
            <a:pPr lvl="0"/>
            <a:r>
              <a:rPr lang="es-ES" sz="2000" dirty="0"/>
              <a:t>El modelo de los recursos de la </a:t>
            </a:r>
            <a:r>
              <a:rPr lang="es-ES" sz="2000" dirty="0" smtClean="0"/>
              <a:t>plataforma</a:t>
            </a:r>
            <a:endParaRPr lang="es-ES" sz="2000" dirty="0"/>
          </a:p>
          <a:p>
            <a:pPr lvl="0"/>
            <a:r>
              <a:rPr lang="es-ES" sz="2000" dirty="0"/>
              <a:t>El modelo </a:t>
            </a:r>
            <a:r>
              <a:rPr lang="es-ES" sz="2000" dirty="0" smtClean="0"/>
              <a:t>reactivo</a:t>
            </a:r>
            <a:endParaRPr lang="es-ES" sz="2000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Modelo MAST de un sistema de tiempo real</a:t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81275"/>
            <a:ext cx="52959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18722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sz="2000" dirty="0" smtClean="0"/>
              <a:t>Breve introducción a XML</a:t>
            </a:r>
          </a:p>
          <a:p>
            <a:pPr>
              <a:buNone/>
            </a:pPr>
            <a:r>
              <a:rPr lang="es-ES" sz="2000" dirty="0" smtClean="0"/>
              <a:t>	XML (</a:t>
            </a:r>
            <a:r>
              <a:rPr lang="es-ES" sz="2000" dirty="0" err="1" smtClean="0"/>
              <a:t>eXtensible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Markup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Language</a:t>
            </a:r>
            <a:r>
              <a:rPr lang="es-ES" sz="2000" dirty="0" smtClean="0"/>
              <a:t>) es un metalenguaje utilizado para definir documentos que contienen datos estructurados.</a:t>
            </a:r>
          </a:p>
          <a:p>
            <a:pPr lvl="0">
              <a:buNone/>
            </a:pPr>
            <a:endParaRPr lang="es-ES" sz="2000" dirty="0" smtClean="0"/>
          </a:p>
          <a:p>
            <a:pPr lvl="0"/>
            <a:r>
              <a:rPr lang="es-ES" sz="2000" dirty="0" smtClean="0"/>
              <a:t>Empleo de XML con JAVA</a:t>
            </a:r>
          </a:p>
          <a:p>
            <a:pPr lvl="1"/>
            <a:r>
              <a:rPr lang="es-ES" sz="1700" dirty="0" smtClean="0"/>
              <a:t>DOM (</a:t>
            </a:r>
            <a:r>
              <a:rPr lang="es-ES" sz="1700" i="1" dirty="0" err="1" smtClean="0"/>
              <a:t>Document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Object</a:t>
            </a:r>
            <a:r>
              <a:rPr lang="es-ES" sz="1700" i="1" dirty="0" smtClean="0"/>
              <a:t> </a:t>
            </a:r>
            <a:r>
              <a:rPr lang="es-ES" sz="1700" i="1" dirty="0" err="1" smtClean="0"/>
              <a:t>Model</a:t>
            </a:r>
            <a:r>
              <a:rPr lang="es-ES" sz="1700" dirty="0" smtClean="0"/>
              <a:t>) </a:t>
            </a:r>
          </a:p>
          <a:p>
            <a:pPr lvl="1"/>
            <a:r>
              <a:rPr lang="es-ES" sz="1700" dirty="0" smtClean="0"/>
              <a:t>SAX (Simple API </a:t>
            </a:r>
            <a:r>
              <a:rPr lang="es-ES" sz="1700" dirty="0" err="1" smtClean="0"/>
              <a:t>for</a:t>
            </a:r>
            <a:r>
              <a:rPr lang="es-ES" sz="1700" dirty="0" smtClean="0"/>
              <a:t> XML) </a:t>
            </a:r>
          </a:p>
          <a:p>
            <a:pPr lvl="0"/>
            <a:r>
              <a:rPr lang="es-ES" sz="2000" dirty="0" smtClean="0"/>
              <a:t>Librería SWT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Trazas de ejecución</a:t>
            </a:r>
            <a:br>
              <a:rPr lang="es-ES" b="1" dirty="0"/>
            </a:b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3140968"/>
            <a:ext cx="8229600" cy="93610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 del trabajo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407707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objetivo de este trabajo  ha sido el desarrollo de una herramienta gráfica e interactiva que muestre y facilite el análisis de la evolución y comportamiento de un sistema de tiempo real que ha sido modelado utilizando la metodología MAST y del que se dispone de un escenario de evolución temporal plasmado en un fichero de trazas generado mediante el simulador </a:t>
            </a:r>
            <a:r>
              <a:rPr lang="es-ES" dirty="0" err="1" smtClean="0"/>
              <a:t>JSimMast</a:t>
            </a:r>
            <a:r>
              <a:rPr lang="es-ES" dirty="0" smtClean="0"/>
              <a:t>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Suelen contener una cantidad masiva de </a:t>
            </a:r>
            <a:r>
              <a:rPr lang="es-ES" dirty="0" smtClean="0"/>
              <a:t>información.</a:t>
            </a:r>
            <a:endParaRPr lang="es-ES" dirty="0"/>
          </a:p>
          <a:p>
            <a:pPr lvl="0"/>
            <a:r>
              <a:rPr lang="es-ES" dirty="0"/>
              <a:t>Son generadas por diferentes herramientas de monitorización, simulación, generadores de alarmas, </a:t>
            </a:r>
            <a:r>
              <a:rPr lang="es-ES" dirty="0" smtClean="0"/>
              <a:t>etc.</a:t>
            </a:r>
            <a:endParaRPr lang="es-ES" dirty="0"/>
          </a:p>
          <a:p>
            <a:pPr lvl="0"/>
            <a:r>
              <a:rPr lang="es-ES" dirty="0"/>
              <a:t>Los procesos de análisis y visualización de trazas suelen ser muy </a:t>
            </a:r>
            <a:r>
              <a:rPr lang="es-ES" dirty="0" smtClean="0"/>
              <a:t>parecidos.</a:t>
            </a: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Monitorización de </a:t>
            </a:r>
            <a:r>
              <a:rPr lang="es-ES" dirty="0" smtClean="0"/>
              <a:t>trazas:</a:t>
            </a:r>
            <a:br>
              <a:rPr lang="es-ES" dirty="0" smtClean="0"/>
            </a:br>
            <a:r>
              <a:rPr lang="es-ES" b="1" dirty="0"/>
              <a:t>Descripción de un fichero de trazas</a:t>
            </a:r>
            <a:br>
              <a:rPr lang="es-ES" b="1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116632"/>
            <a:ext cx="8676456" cy="643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s-ES" altLang="zh-CN" baseline="0" dirty="0" smtClean="0">
                <a:solidFill>
                  <a:srgbClr val="000000"/>
                </a:solidFill>
                <a:latin typeface="Arial"/>
              </a:rPr>
              <a:t>Cabecera</a:t>
            </a:r>
            <a:endParaRPr lang="zh-CN" altLang="es-ES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mast_trace:TRACE_FILE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Generation_Tool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="JSimMast_V0"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Generation_Profile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="TRACES"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Generation_Date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="2011-04-19T16:34:55"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Start_Time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End_Time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="0000"&gt;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endParaRPr lang="es-ES" altLang="zh-CN" sz="1400" baseline="0" dirty="0" smtClean="0">
              <a:solidFill>
                <a:srgbClr val="0000FF"/>
              </a:solidFill>
              <a:latin typeface="Courier New"/>
            </a:endParaRPr>
          </a:p>
          <a:p>
            <a:endParaRPr lang="zh-CN" altLang="es-ES" sz="800" baseline="0" dirty="0" smtClean="0">
              <a:solidFill>
                <a:srgbClr val="0000FF"/>
              </a:solidFill>
              <a:latin typeface="Times New Roman"/>
            </a:endParaRPr>
          </a:p>
          <a:p>
            <a:pPr algn="just">
              <a:buClr>
                <a:srgbClr val="000000"/>
              </a:buClr>
            </a:pPr>
            <a:r>
              <a:rPr lang="es-ES" altLang="zh-CN" baseline="0" dirty="0" smtClean="0">
                <a:solidFill>
                  <a:srgbClr val="000000"/>
                </a:solidFill>
                <a:latin typeface="Arial"/>
              </a:rPr>
              <a:t>Lista de tipos de mensaje</a:t>
            </a:r>
            <a:endParaRPr lang="zh-CN" altLang="es-ES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mast_trace:Msg_Type_List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mast_trace:Msg_Type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Mid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Type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RegularProcessor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/FREE"/&gt;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mast_trace:Msg_Type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Mid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="1"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Type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RegularProcessor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/ATTENDING_TIMER"/&gt;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...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mast_trace:Msg_Type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Mid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="20"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Type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="Global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deadline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met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"/&gt;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mast_trace:Msg_Type_List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&gt;</a:t>
            </a:r>
          </a:p>
          <a:p>
            <a:endParaRPr lang="zh-CN" altLang="es-ES" sz="800" baseline="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buClr>
                <a:srgbClr val="000000"/>
              </a:buClr>
            </a:pPr>
            <a:r>
              <a:rPr lang="es-ES" altLang="zh-CN" baseline="0" dirty="0" smtClean="0">
                <a:solidFill>
                  <a:srgbClr val="000000"/>
                </a:solidFill>
                <a:latin typeface="Arial"/>
              </a:rPr>
              <a:t>Lista de fuentes de trazas</a:t>
            </a:r>
            <a:endParaRPr lang="zh-CN" altLang="es-ES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mast_trace:Src_List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mast_trace:Src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Sid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Name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="Proc_1"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err="1" smtClean="0">
                <a:solidFill>
                  <a:srgbClr val="FF0000"/>
                </a:solidFill>
                <a:latin typeface="Courier New"/>
              </a:rPr>
              <a:t>Type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ComputingResource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"/&gt;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mast_trace:Src_List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endParaRPr lang="es-ES" altLang="zh-CN" sz="1400" baseline="0" dirty="0" smtClean="0">
              <a:solidFill>
                <a:srgbClr val="0000FF"/>
              </a:solidFill>
              <a:latin typeface="Courier New"/>
            </a:endParaRPr>
          </a:p>
          <a:p>
            <a:endParaRPr lang="zh-CN" altLang="es-ES" sz="800" baseline="0" dirty="0" smtClean="0">
              <a:solidFill>
                <a:srgbClr val="0000FF"/>
              </a:solidFill>
              <a:latin typeface="Times New Roman"/>
            </a:endParaRPr>
          </a:p>
          <a:p>
            <a:pPr algn="just">
              <a:buClr>
                <a:srgbClr val="000000"/>
              </a:buClr>
            </a:pPr>
            <a:r>
              <a:rPr lang="es-ES" altLang="zh-CN" baseline="0" dirty="0" smtClean="0">
                <a:solidFill>
                  <a:srgbClr val="000000"/>
                </a:solidFill>
                <a:latin typeface="Arial"/>
              </a:rPr>
              <a:t>Lista</a:t>
            </a:r>
            <a:r>
              <a:rPr lang="zh-CN" altLang="es-ES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ES" altLang="zh-CN" baseline="0" dirty="0" smtClean="0">
                <a:solidFill>
                  <a:srgbClr val="000000"/>
                </a:solidFill>
                <a:latin typeface="Arial"/>
              </a:rPr>
              <a:t>de</a:t>
            </a:r>
            <a:r>
              <a:rPr lang="zh-CN" altLang="es-ES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s-ES" altLang="zh-CN" baseline="0" dirty="0" smtClean="0">
                <a:solidFill>
                  <a:srgbClr val="000000"/>
                </a:solidFill>
                <a:latin typeface="Arial"/>
              </a:rPr>
              <a:t>mensajes de ocurrencia de eventos.</a:t>
            </a:r>
            <a:endParaRPr lang="zh-CN" altLang="es-ES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mast_trace:Msg_List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="7500000"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S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="2"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M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="16"/&gt;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="7500000"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S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="3"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M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="15"/&gt;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="7500000"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S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="0"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s-ES" altLang="zh-CN" sz="1400" baseline="0" dirty="0" smtClean="0">
                <a:solidFill>
                  <a:srgbClr val="FF0000"/>
                </a:solidFill>
                <a:latin typeface="Courier New"/>
              </a:rPr>
              <a:t>M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="4"/&gt;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>	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...</a:t>
            </a:r>
            <a: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  <a:t/>
            </a:r>
            <a:br>
              <a:rPr lang="zh-CN" altLang="es-ES" sz="1400" baseline="0" dirty="0" smtClean="0">
                <a:solidFill>
                  <a:srgbClr val="0000FF"/>
                </a:solidFill>
                <a:latin typeface="Courier New"/>
              </a:rPr>
            </a:b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s-ES" altLang="zh-CN" sz="1400" baseline="0" dirty="0" err="1" smtClean="0">
                <a:solidFill>
                  <a:srgbClr val="0000FF"/>
                </a:solidFill>
                <a:latin typeface="Courier New"/>
              </a:rPr>
              <a:t>mast_trace:Msg_List</a:t>
            </a:r>
            <a:r>
              <a:rPr lang="es-ES" altLang="zh-CN" sz="1400" baseline="0" dirty="0" smtClean="0">
                <a:solidFill>
                  <a:srgbClr val="0000FF"/>
                </a:solidFill>
                <a:latin typeface="Courier New"/>
              </a:rPr>
              <a:t>&gt;</a:t>
            </a:r>
            <a:endParaRPr lang="zh-CN" altLang="es-ES" sz="1400" baseline="0" dirty="0" smtClean="0">
              <a:solidFill>
                <a:srgbClr val="0000FF"/>
              </a:solidFill>
              <a:latin typeface="Courier New"/>
            </a:endParaRPr>
          </a:p>
          <a:p>
            <a:r>
              <a:rPr lang="zh-CN" altLang="es-ES" sz="1600" baseline="0" dirty="0" smtClean="0">
                <a:solidFill>
                  <a:srgbClr val="000000"/>
                </a:solidFill>
                <a:latin typeface="Arial"/>
              </a:rPr>
              <a:t>	</a:t>
            </a:r>
            <a:endParaRPr lang="zh-CN" altLang="es-ES" sz="2800" baseline="0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2658" y="2060848"/>
            <a:ext cx="74318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s-E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las trazas: </a:t>
            </a:r>
            <a:r>
              <a:rPr lang="es-ES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Jerarquía </a:t>
            </a:r>
            <a:r>
              <a:rPr lang="es-ES" sz="4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s-ES" sz="4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ventanas</a:t>
            </a:r>
            <a:endParaRPr lang="es-ES" sz="4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err="1" smtClean="0"/>
              <a:t>Main_Win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5410200"/>
            <a:ext cx="4320480" cy="762000"/>
          </a:xfrm>
        </p:spPr>
        <p:txBody>
          <a:bodyPr/>
          <a:lstStyle/>
          <a:p>
            <a:pPr algn="ctr"/>
            <a:r>
              <a:rPr lang="es-ES" dirty="0" smtClean="0"/>
              <a:t>Pestaña </a:t>
            </a:r>
            <a:r>
              <a:rPr lang="es-ES" dirty="0" err="1" smtClean="0"/>
              <a:t>End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319462" cy="762000"/>
          </a:xfrm>
        </p:spPr>
        <p:txBody>
          <a:bodyPr/>
          <a:lstStyle/>
          <a:p>
            <a:pPr algn="ctr"/>
            <a:r>
              <a:rPr lang="es-ES" dirty="0" smtClean="0"/>
              <a:t>Pestaña </a:t>
            </a:r>
            <a:r>
              <a:rPr lang="es-ES" dirty="0" err="1" smtClean="0"/>
              <a:t>Resources</a:t>
            </a:r>
            <a:endParaRPr lang="es-E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844824"/>
            <a:ext cx="43272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844824"/>
            <a:ext cx="43070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661248"/>
            <a:ext cx="5266928" cy="510952"/>
          </a:xfrm>
        </p:spPr>
        <p:txBody>
          <a:bodyPr/>
          <a:lstStyle/>
          <a:p>
            <a:pPr algn="ctr"/>
            <a:r>
              <a:rPr lang="es-ES" dirty="0" smtClean="0"/>
              <a:t>All_E2EF_Win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868144" y="5661248"/>
            <a:ext cx="2818657" cy="510952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 smtClean="0"/>
              <a:t>Aux_All_E2EF_Win </a:t>
            </a:r>
            <a:endParaRPr lang="es-E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276872"/>
            <a:ext cx="554848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0152" y="2060848"/>
            <a:ext cx="2714286" cy="25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286</TotalTime>
  <Words>562</Words>
  <Application>Microsoft Office PowerPoint</Application>
  <PresentationFormat>Presentación en pantalla (4:3)</PresentationFormat>
  <Paragraphs>113</Paragraphs>
  <Slides>25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Programa Oficial de Postgrado en Ciencias, Tecnología y Computación Máster en Computación   Facultad de Ciencias – Universidad de Cantabria         TraceDisplayer: Intérprete de trazas de sistemas de tiempo real analizados en el entorno MAST   Emilio Ruiz Gutiérrez</vt:lpstr>
      <vt:lpstr>Sistemas de tiempo real y entorno de diseño MAST </vt:lpstr>
      <vt:lpstr>Modelo MAST de un sistema de tiempo real </vt:lpstr>
      <vt:lpstr>Trazas de ejecución </vt:lpstr>
      <vt:lpstr>Monitorización de trazas: Descripción de un fichero de trazas </vt:lpstr>
      <vt:lpstr>Diapositiva 6</vt:lpstr>
      <vt:lpstr>Presentación de las trazas: Jerarquía de ventanas</vt:lpstr>
      <vt:lpstr>Main_Win</vt:lpstr>
      <vt:lpstr>Diapositiva 9</vt:lpstr>
      <vt:lpstr>Diapositiva 10</vt:lpstr>
      <vt:lpstr>Diapositiva 11</vt:lpstr>
      <vt:lpstr>Diapositiva 12</vt:lpstr>
      <vt:lpstr>Diapositiva 13</vt:lpstr>
      <vt:lpstr>Diseño del monitor de trazas Criterios de diseño </vt:lpstr>
      <vt:lpstr>Arquitectura de la aplicación</vt:lpstr>
      <vt:lpstr>Paquete core</vt:lpstr>
      <vt:lpstr>Paquete visualization</vt:lpstr>
      <vt:lpstr>Paquete graphicItems</vt:lpstr>
      <vt:lpstr>Caso de uso: Especificación del fichero de trazas</vt:lpstr>
      <vt:lpstr>Caso de uso: Representación de la actividad global del sistema</vt:lpstr>
      <vt:lpstr>Caso de uso: Manipulación del intervalo temporal</vt:lpstr>
      <vt:lpstr>Ejemplo de monitorización de un sistema de tiempo real</vt:lpstr>
      <vt:lpstr>Generación del fichero de trazas</vt:lpstr>
      <vt:lpstr>Visualización del fichero de trazas</vt:lpstr>
      <vt:lpstr>Conclusiones </vt:lpstr>
    </vt:vector>
  </TitlesOfParts>
  <Company>Grupo APIA XXI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Oficial de Postgrado en Ciencias, Tecnología y Computación Máster en Computación   Facultad de Ciencias – Universidad de Cantabria         TraceDisplayer: Intérprete de trazas de sistemas de tiempo real analizados en el entorno MAST   Emilio Ruiz Gutiérrez</dc:title>
  <dc:creator>Eva</dc:creator>
  <cp:lastModifiedBy>Eva</cp:lastModifiedBy>
  <cp:revision>22</cp:revision>
  <dcterms:created xsi:type="dcterms:W3CDTF">2012-10-22T20:41:23Z</dcterms:created>
  <dcterms:modified xsi:type="dcterms:W3CDTF">2012-10-24T21:53:49Z</dcterms:modified>
</cp:coreProperties>
</file>